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4" r:id="rId2"/>
    <p:sldId id="311" r:id="rId3"/>
    <p:sldId id="322" r:id="rId4"/>
    <p:sldId id="316" r:id="rId5"/>
    <p:sldId id="317" r:id="rId6"/>
    <p:sldId id="344" r:id="rId7"/>
    <p:sldId id="323" r:id="rId8"/>
    <p:sldId id="320" r:id="rId9"/>
    <p:sldId id="319" r:id="rId10"/>
    <p:sldId id="324" r:id="rId11"/>
    <p:sldId id="329" r:id="rId12"/>
    <p:sldId id="325" r:id="rId13"/>
    <p:sldId id="327" r:id="rId14"/>
    <p:sldId id="328" r:id="rId15"/>
    <p:sldId id="326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5" r:id="rId31"/>
    <p:sldId id="294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95"/>
    <a:srgbClr val="009900"/>
    <a:srgbClr val="0056A3"/>
    <a:srgbClr val="669900"/>
    <a:srgbClr val="10253F"/>
    <a:srgbClr val="D93D3E"/>
    <a:srgbClr val="568CC6"/>
    <a:srgbClr val="93BB0E"/>
    <a:srgbClr val="FDB800"/>
    <a:srgbClr val="D05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9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14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FBD51-CB7B-43DA-B1D7-93AC08F351B8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BCE628-FB07-4DA1-9D14-A473FA36CE08}">
      <dgm:prSet phldrT="[Texto]"/>
      <dgm:spPr/>
      <dgm:t>
        <a:bodyPr/>
        <a:lstStyle/>
        <a:p>
          <a:pPr algn="just"/>
          <a:r>
            <a:rPr lang="es-ES" dirty="0" smtClean="0"/>
            <a:t>Posicionar al SECAP como la primera operadora de perfeccionamiento y capacitación para el servicio público</a:t>
          </a:r>
          <a:endParaRPr lang="en-US" dirty="0"/>
        </a:p>
      </dgm:t>
    </dgm:pt>
    <dgm:pt modelId="{C805FCAF-1A8F-40AF-AF57-9F78F35D5869}" type="parTrans" cxnId="{5F7164EA-9903-4FC6-ACF3-AC49F1DFC25B}">
      <dgm:prSet/>
      <dgm:spPr/>
      <dgm:t>
        <a:bodyPr/>
        <a:lstStyle/>
        <a:p>
          <a:endParaRPr lang="en-US" dirty="0"/>
        </a:p>
      </dgm:t>
    </dgm:pt>
    <dgm:pt modelId="{F988111F-D0EE-4C61-B808-44BE9E416E8C}" type="sibTrans" cxnId="{5F7164EA-9903-4FC6-ACF3-AC49F1DFC25B}">
      <dgm:prSet/>
      <dgm:spPr/>
      <dgm:t>
        <a:bodyPr/>
        <a:lstStyle/>
        <a:p>
          <a:endParaRPr lang="en-US" dirty="0"/>
        </a:p>
      </dgm:t>
    </dgm:pt>
    <dgm:pt modelId="{9AEF28AD-E65B-4F20-A44D-57812BE2DC84}">
      <dgm:prSet phldrT="[Texto]"/>
      <dgm:spPr/>
      <dgm:t>
        <a:bodyPr/>
        <a:lstStyle/>
        <a:p>
          <a:r>
            <a:rPr lang="es-ES" noProof="0" dirty="0" smtClean="0"/>
            <a:t>A través de cursos</a:t>
          </a:r>
          <a:r>
            <a:rPr lang="en-US" dirty="0" smtClean="0"/>
            <a:t> de media y larga </a:t>
          </a:r>
          <a:r>
            <a:rPr lang="es-ES" noProof="0" dirty="0" smtClean="0"/>
            <a:t>duración</a:t>
          </a:r>
          <a:endParaRPr lang="es-ES" noProof="0" dirty="0"/>
        </a:p>
      </dgm:t>
    </dgm:pt>
    <dgm:pt modelId="{6175136E-69B6-431C-AFC9-E8CF6E43F549}" type="parTrans" cxnId="{59D15EB4-9C12-404C-9777-337A3602B4B2}">
      <dgm:prSet/>
      <dgm:spPr/>
      <dgm:t>
        <a:bodyPr/>
        <a:lstStyle/>
        <a:p>
          <a:endParaRPr lang="en-US" dirty="0"/>
        </a:p>
      </dgm:t>
    </dgm:pt>
    <dgm:pt modelId="{25413635-396D-48C4-9F76-894387757B68}" type="sibTrans" cxnId="{59D15EB4-9C12-404C-9777-337A3602B4B2}">
      <dgm:prSet/>
      <dgm:spPr/>
      <dgm:t>
        <a:bodyPr/>
        <a:lstStyle/>
        <a:p>
          <a:endParaRPr lang="en-US" dirty="0"/>
        </a:p>
      </dgm:t>
    </dgm:pt>
    <dgm:pt modelId="{4390E991-CE72-45F3-A113-D7B246131E32}">
      <dgm:prSet phldrT="[Texto]"/>
      <dgm:spPr/>
      <dgm:t>
        <a:bodyPr/>
        <a:lstStyle/>
        <a:p>
          <a:pPr algn="just"/>
          <a:r>
            <a:rPr lang="es-ES" dirty="0" smtClean="0"/>
            <a:t>Propiciar la innovación en los procesos institucionales </a:t>
          </a:r>
          <a:endParaRPr lang="en-US" dirty="0"/>
        </a:p>
      </dgm:t>
    </dgm:pt>
    <dgm:pt modelId="{BBAD06C1-8D89-4483-8E02-0B1000CDCA1D}" type="parTrans" cxnId="{0EAA037B-8C50-46DD-AF3B-49E31EFCE0C0}">
      <dgm:prSet/>
      <dgm:spPr/>
      <dgm:t>
        <a:bodyPr/>
        <a:lstStyle/>
        <a:p>
          <a:endParaRPr lang="en-US" dirty="0"/>
        </a:p>
      </dgm:t>
    </dgm:pt>
    <dgm:pt modelId="{2BBE77D4-F60F-4455-96EF-AB59EA1BB895}" type="sibTrans" cxnId="{0EAA037B-8C50-46DD-AF3B-49E31EFCE0C0}">
      <dgm:prSet/>
      <dgm:spPr/>
      <dgm:t>
        <a:bodyPr/>
        <a:lstStyle/>
        <a:p>
          <a:endParaRPr lang="en-US" dirty="0"/>
        </a:p>
      </dgm:t>
    </dgm:pt>
    <dgm:pt modelId="{FF923101-CF69-4BC8-8AD6-368B67A64604}">
      <dgm:prSet phldrT="[Texto]"/>
      <dgm:spPr/>
      <dgm:t>
        <a:bodyPr/>
        <a:lstStyle/>
        <a:p>
          <a:r>
            <a:rPr lang="es-ES" noProof="0" dirty="0" smtClean="0"/>
            <a:t>Para generar procesos de cambio en el talento humano  a través  de  nuevas competencias </a:t>
          </a:r>
          <a:endParaRPr lang="es-ES" noProof="0" dirty="0"/>
        </a:p>
      </dgm:t>
    </dgm:pt>
    <dgm:pt modelId="{820FD578-A02C-41F5-984E-05D869CA8022}" type="parTrans" cxnId="{9C3B9B0F-16B3-4A12-9759-1735FC9016CA}">
      <dgm:prSet/>
      <dgm:spPr/>
      <dgm:t>
        <a:bodyPr/>
        <a:lstStyle/>
        <a:p>
          <a:endParaRPr lang="en-US" dirty="0"/>
        </a:p>
      </dgm:t>
    </dgm:pt>
    <dgm:pt modelId="{C913CF68-224F-4CC0-B6E4-CBB611DF1B40}" type="sibTrans" cxnId="{9C3B9B0F-16B3-4A12-9759-1735FC9016CA}">
      <dgm:prSet/>
      <dgm:spPr/>
      <dgm:t>
        <a:bodyPr/>
        <a:lstStyle/>
        <a:p>
          <a:endParaRPr lang="en-US" dirty="0"/>
        </a:p>
      </dgm:t>
    </dgm:pt>
    <dgm:pt modelId="{3F16F6D7-A9B1-464B-B285-91DFFE154882}">
      <dgm:prSet phldrT="[Texto]"/>
      <dgm:spPr/>
      <dgm:t>
        <a:bodyPr/>
        <a:lstStyle/>
        <a:p>
          <a:pPr algn="just"/>
          <a:r>
            <a:rPr lang="es-ES" dirty="0" smtClean="0"/>
            <a:t>Alinear la oferta académica SECAP con los requerimientos institucionales </a:t>
          </a:r>
          <a:endParaRPr lang="en-US" dirty="0"/>
        </a:p>
      </dgm:t>
    </dgm:pt>
    <dgm:pt modelId="{033A6BF2-BDC1-4AAE-A557-6907053FC092}" type="parTrans" cxnId="{CC65B381-57E8-4D10-ADF2-46E3FDEB3F75}">
      <dgm:prSet/>
      <dgm:spPr/>
      <dgm:t>
        <a:bodyPr/>
        <a:lstStyle/>
        <a:p>
          <a:endParaRPr lang="en-US" dirty="0"/>
        </a:p>
      </dgm:t>
    </dgm:pt>
    <dgm:pt modelId="{151D01B8-4DC4-4B2E-B2AA-C9AE267AB663}" type="sibTrans" cxnId="{CC65B381-57E8-4D10-ADF2-46E3FDEB3F75}">
      <dgm:prSet/>
      <dgm:spPr/>
      <dgm:t>
        <a:bodyPr/>
        <a:lstStyle/>
        <a:p>
          <a:endParaRPr lang="en-US" dirty="0"/>
        </a:p>
      </dgm:t>
    </dgm:pt>
    <dgm:pt modelId="{B5396E56-9589-4FAF-8FF6-0394BB4EB3DA}">
      <dgm:prSet phldrT="[Texto]"/>
      <dgm:spPr/>
      <dgm:t>
        <a:bodyPr/>
        <a:lstStyle/>
        <a:p>
          <a:r>
            <a:rPr lang="en-US" dirty="0" smtClean="0"/>
            <a:t>Plan </a:t>
          </a:r>
          <a:r>
            <a:rPr lang="es-ES" noProof="0" dirty="0" smtClean="0"/>
            <a:t>Nacional</a:t>
          </a:r>
          <a:r>
            <a:rPr lang="en-US" dirty="0" smtClean="0"/>
            <a:t> </a:t>
          </a:r>
          <a:r>
            <a:rPr lang="es-ES" noProof="0" dirty="0" smtClean="0"/>
            <a:t>para</a:t>
          </a:r>
          <a:r>
            <a:rPr lang="en-US" dirty="0" smtClean="0"/>
            <a:t> el </a:t>
          </a:r>
          <a:r>
            <a:rPr lang="es-ES" noProof="0" dirty="0" smtClean="0"/>
            <a:t>Buen</a:t>
          </a:r>
          <a:r>
            <a:rPr lang="en-US" dirty="0" smtClean="0"/>
            <a:t>  </a:t>
          </a:r>
          <a:r>
            <a:rPr lang="es-ES" noProof="0" dirty="0" smtClean="0"/>
            <a:t>Vivir</a:t>
          </a:r>
          <a:endParaRPr lang="es-ES" noProof="0" dirty="0"/>
        </a:p>
      </dgm:t>
    </dgm:pt>
    <dgm:pt modelId="{23868F1C-99DA-4B50-994A-D73FE32932F6}" type="parTrans" cxnId="{12D34857-A876-4E26-8AB2-0C5ED68281E0}">
      <dgm:prSet/>
      <dgm:spPr/>
      <dgm:t>
        <a:bodyPr/>
        <a:lstStyle/>
        <a:p>
          <a:endParaRPr lang="en-US" dirty="0"/>
        </a:p>
      </dgm:t>
    </dgm:pt>
    <dgm:pt modelId="{EF6A9DF5-77C8-4269-B771-0384CD7090D3}" type="sibTrans" cxnId="{12D34857-A876-4E26-8AB2-0C5ED68281E0}">
      <dgm:prSet/>
      <dgm:spPr/>
      <dgm:t>
        <a:bodyPr/>
        <a:lstStyle/>
        <a:p>
          <a:endParaRPr lang="en-US" dirty="0"/>
        </a:p>
      </dgm:t>
    </dgm:pt>
    <dgm:pt modelId="{40516FC5-BBE3-44D0-B263-ACA71386CE35}">
      <dgm:prSet phldrT="[Texto]"/>
      <dgm:spPr/>
      <dgm:t>
        <a:bodyPr/>
        <a:lstStyle/>
        <a:p>
          <a:r>
            <a:rPr lang="es-ES" dirty="0" smtClean="0"/>
            <a:t>Para generar competencias en los servidores/as y trabajadores/as públicos</a:t>
          </a:r>
          <a:r>
            <a:rPr lang="en-US" dirty="0" smtClean="0"/>
            <a:t> </a:t>
          </a:r>
          <a:endParaRPr lang="en-US" dirty="0"/>
        </a:p>
      </dgm:t>
    </dgm:pt>
    <dgm:pt modelId="{162B96D2-152C-4924-A209-8A457694E746}" type="parTrans" cxnId="{4E3C3720-70E8-4753-B2B9-88D81707679E}">
      <dgm:prSet/>
      <dgm:spPr/>
      <dgm:t>
        <a:bodyPr/>
        <a:lstStyle/>
        <a:p>
          <a:endParaRPr lang="en-US" dirty="0"/>
        </a:p>
      </dgm:t>
    </dgm:pt>
    <dgm:pt modelId="{933B8366-389C-43A7-A8AD-91933D3AE9EC}" type="sibTrans" cxnId="{4E3C3720-70E8-4753-B2B9-88D81707679E}">
      <dgm:prSet/>
      <dgm:spPr/>
      <dgm:t>
        <a:bodyPr/>
        <a:lstStyle/>
        <a:p>
          <a:endParaRPr lang="en-US" dirty="0"/>
        </a:p>
      </dgm:t>
    </dgm:pt>
    <dgm:pt modelId="{FC83EAE5-C906-47A2-9D66-A902A2B86C86}">
      <dgm:prSet phldrT="[Texto]"/>
      <dgm:spPr/>
      <dgm:t>
        <a:bodyPr/>
        <a:lstStyle/>
        <a:p>
          <a:pPr algn="just"/>
          <a:r>
            <a:rPr lang="es-ES" dirty="0" smtClean="0"/>
            <a:t>Generar alianzas estratégicas interinstitucionales e internacionales </a:t>
          </a:r>
          <a:endParaRPr lang="en-US" dirty="0"/>
        </a:p>
      </dgm:t>
    </dgm:pt>
    <dgm:pt modelId="{508B3D9B-2EA7-4F74-87FD-CC624B444132}" type="parTrans" cxnId="{162CC176-FF5C-48BA-A79D-44C932355779}">
      <dgm:prSet/>
      <dgm:spPr/>
      <dgm:t>
        <a:bodyPr/>
        <a:lstStyle/>
        <a:p>
          <a:endParaRPr lang="en-US" dirty="0"/>
        </a:p>
      </dgm:t>
    </dgm:pt>
    <dgm:pt modelId="{36AB50BA-2282-4BC7-827B-B0E2668F035A}" type="sibTrans" cxnId="{162CC176-FF5C-48BA-A79D-44C932355779}">
      <dgm:prSet/>
      <dgm:spPr/>
      <dgm:t>
        <a:bodyPr/>
        <a:lstStyle/>
        <a:p>
          <a:endParaRPr lang="en-US" dirty="0"/>
        </a:p>
      </dgm:t>
    </dgm:pt>
    <dgm:pt modelId="{63491530-A8C6-40EF-BFE1-8CA922A6C324}">
      <dgm:prSet phldrT="[Texto]"/>
      <dgm:spPr/>
      <dgm:t>
        <a:bodyPr/>
        <a:lstStyle/>
        <a:p>
          <a:r>
            <a:rPr lang="es-ES" noProof="0" dirty="0" smtClean="0"/>
            <a:t>Transformación</a:t>
          </a:r>
          <a:r>
            <a:rPr lang="en-US" dirty="0" smtClean="0"/>
            <a:t> </a:t>
          </a:r>
          <a:r>
            <a:rPr lang="es-ES" noProof="0" dirty="0" smtClean="0"/>
            <a:t>de</a:t>
          </a:r>
          <a:r>
            <a:rPr lang="en-US" dirty="0" smtClean="0"/>
            <a:t> la </a:t>
          </a:r>
          <a:r>
            <a:rPr lang="es-ES" noProof="0" dirty="0" smtClean="0"/>
            <a:t>Matriz</a:t>
          </a:r>
          <a:r>
            <a:rPr lang="en-US" dirty="0" smtClean="0"/>
            <a:t> </a:t>
          </a:r>
          <a:r>
            <a:rPr lang="es-ES" noProof="0" dirty="0" smtClean="0"/>
            <a:t>Productiva</a:t>
          </a:r>
          <a:r>
            <a:rPr lang="en-US" dirty="0" smtClean="0"/>
            <a:t> </a:t>
          </a:r>
          <a:endParaRPr lang="en-US" dirty="0"/>
        </a:p>
      </dgm:t>
    </dgm:pt>
    <dgm:pt modelId="{4DC6752F-FFF9-45A1-80AE-E60F15BDADF4}" type="parTrans" cxnId="{9A8C6573-83DB-4BD7-84F4-7312ACCC408C}">
      <dgm:prSet/>
      <dgm:spPr/>
      <dgm:t>
        <a:bodyPr/>
        <a:lstStyle/>
        <a:p>
          <a:endParaRPr lang="en-US" dirty="0"/>
        </a:p>
      </dgm:t>
    </dgm:pt>
    <dgm:pt modelId="{0BE5ED30-63D5-4D85-994D-358B7AA7D7A7}" type="sibTrans" cxnId="{9A8C6573-83DB-4BD7-84F4-7312ACCC408C}">
      <dgm:prSet/>
      <dgm:spPr/>
      <dgm:t>
        <a:bodyPr/>
        <a:lstStyle/>
        <a:p>
          <a:endParaRPr lang="en-US" dirty="0"/>
        </a:p>
      </dgm:t>
    </dgm:pt>
    <dgm:pt modelId="{506FFB98-31B7-4DC0-85D3-763E759C00DF}">
      <dgm:prSet phldrT="[Texto]"/>
      <dgm:spPr/>
      <dgm:t>
        <a:bodyPr/>
        <a:lstStyle/>
        <a:p>
          <a:r>
            <a:rPr lang="en-US" dirty="0" smtClean="0"/>
            <a:t>Para </a:t>
          </a:r>
          <a:r>
            <a:rPr lang="es-ES" noProof="0" dirty="0" smtClean="0"/>
            <a:t>promover</a:t>
          </a:r>
          <a:r>
            <a:rPr lang="en-US" dirty="0" smtClean="0"/>
            <a:t> el </a:t>
          </a:r>
          <a:r>
            <a:rPr lang="es-ES" noProof="0" dirty="0" smtClean="0"/>
            <a:t>desarrollo</a:t>
          </a:r>
          <a:r>
            <a:rPr lang="en-US" dirty="0" smtClean="0"/>
            <a:t>  </a:t>
          </a:r>
          <a:r>
            <a:rPr lang="es-ES" noProof="0" dirty="0" smtClean="0"/>
            <a:t>institucional</a:t>
          </a:r>
          <a:r>
            <a:rPr lang="en-US" dirty="0" smtClean="0"/>
            <a:t> en </a:t>
          </a:r>
          <a:r>
            <a:rPr lang="es-ES" noProof="0" dirty="0" smtClean="0"/>
            <a:t>distintas</a:t>
          </a:r>
          <a:r>
            <a:rPr lang="en-US" dirty="0" smtClean="0"/>
            <a:t>  </a:t>
          </a:r>
          <a:r>
            <a:rPr lang="es-ES" noProof="0" dirty="0" smtClean="0"/>
            <a:t>áreas</a:t>
          </a:r>
          <a:endParaRPr lang="es-ES" noProof="0" dirty="0"/>
        </a:p>
      </dgm:t>
    </dgm:pt>
    <dgm:pt modelId="{521E0D5A-58FF-44C0-8588-D2BBFDBE631F}" type="parTrans" cxnId="{F6FE66A6-D28A-43B2-BE11-A53E2D2FC3D3}">
      <dgm:prSet/>
      <dgm:spPr/>
      <dgm:t>
        <a:bodyPr/>
        <a:lstStyle/>
        <a:p>
          <a:endParaRPr lang="en-US" dirty="0"/>
        </a:p>
      </dgm:t>
    </dgm:pt>
    <dgm:pt modelId="{BD123FB5-014D-43C0-867F-E1965F17151C}" type="sibTrans" cxnId="{F6FE66A6-D28A-43B2-BE11-A53E2D2FC3D3}">
      <dgm:prSet/>
      <dgm:spPr/>
      <dgm:t>
        <a:bodyPr/>
        <a:lstStyle/>
        <a:p>
          <a:endParaRPr lang="en-US" dirty="0"/>
        </a:p>
      </dgm:t>
    </dgm:pt>
    <dgm:pt modelId="{0CBCCD74-888D-4E47-AB2B-28E188BF2133}" type="pres">
      <dgm:prSet presAssocID="{1F4FBD51-CB7B-43DA-B1D7-93AC08F351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5532E0-C0C9-4E5A-8565-D44C08BE0928}" type="pres">
      <dgm:prSet presAssocID="{30BCE628-FB07-4DA1-9D14-A473FA36CE08}" presName="linNode" presStyleCnt="0"/>
      <dgm:spPr/>
      <dgm:t>
        <a:bodyPr/>
        <a:lstStyle/>
        <a:p>
          <a:endParaRPr lang="es-ES"/>
        </a:p>
      </dgm:t>
    </dgm:pt>
    <dgm:pt modelId="{486D637D-E53A-440E-ADEE-A22CDF0DEFC1}" type="pres">
      <dgm:prSet presAssocID="{30BCE628-FB07-4DA1-9D14-A473FA36CE08}" presName="parentText" presStyleLbl="node1" presStyleIdx="0" presStyleCnt="4" custScaleX="193065" custLinFactNeighborX="-3177" custLinFactNeighborY="-2379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645C2D-0891-4F36-AEF0-BCF449AB407F}" type="pres">
      <dgm:prSet presAssocID="{30BCE628-FB07-4DA1-9D14-A473FA36CE0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4ABB9-C3A5-4180-9B3E-C4ED1E370A7C}" type="pres">
      <dgm:prSet presAssocID="{F988111F-D0EE-4C61-B808-44BE9E416E8C}" presName="sp" presStyleCnt="0"/>
      <dgm:spPr/>
      <dgm:t>
        <a:bodyPr/>
        <a:lstStyle/>
        <a:p>
          <a:endParaRPr lang="es-ES"/>
        </a:p>
      </dgm:t>
    </dgm:pt>
    <dgm:pt modelId="{330BDEC6-5E67-4FEC-A173-AEDBE755FE3A}" type="pres">
      <dgm:prSet presAssocID="{4390E991-CE72-45F3-A113-D7B246131E32}" presName="linNode" presStyleCnt="0"/>
      <dgm:spPr/>
      <dgm:t>
        <a:bodyPr/>
        <a:lstStyle/>
        <a:p>
          <a:endParaRPr lang="es-ES"/>
        </a:p>
      </dgm:t>
    </dgm:pt>
    <dgm:pt modelId="{8E1268D3-4865-4A87-A213-DAC11E1989C2}" type="pres">
      <dgm:prSet presAssocID="{4390E991-CE72-45F3-A113-D7B246131E32}" presName="parentText" presStyleLbl="node1" presStyleIdx="1" presStyleCnt="4" custScaleX="19306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9391F-73B8-4F33-AABE-DC47E4C09B6A}" type="pres">
      <dgm:prSet presAssocID="{4390E991-CE72-45F3-A113-D7B246131E3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3BC111-3614-4A72-BA2D-B7ACA5E31504}" type="pres">
      <dgm:prSet presAssocID="{2BBE77D4-F60F-4455-96EF-AB59EA1BB895}" presName="sp" presStyleCnt="0"/>
      <dgm:spPr/>
      <dgm:t>
        <a:bodyPr/>
        <a:lstStyle/>
        <a:p>
          <a:endParaRPr lang="es-ES"/>
        </a:p>
      </dgm:t>
    </dgm:pt>
    <dgm:pt modelId="{C2B49AD8-4F56-4414-9DCB-926BDB5016A1}" type="pres">
      <dgm:prSet presAssocID="{3F16F6D7-A9B1-464B-B285-91DFFE154882}" presName="linNode" presStyleCnt="0"/>
      <dgm:spPr/>
      <dgm:t>
        <a:bodyPr/>
        <a:lstStyle/>
        <a:p>
          <a:endParaRPr lang="es-ES"/>
        </a:p>
      </dgm:t>
    </dgm:pt>
    <dgm:pt modelId="{7E185601-F736-4A0C-9D2F-E6BEE71EEBFE}" type="pres">
      <dgm:prSet presAssocID="{3F16F6D7-A9B1-464B-B285-91DFFE154882}" presName="parentText" presStyleLbl="node1" presStyleIdx="2" presStyleCnt="4" custScaleX="19306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F02694-223B-4C8F-991B-1DF79ACCB030}" type="pres">
      <dgm:prSet presAssocID="{3F16F6D7-A9B1-464B-B285-91DFFE15488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070211-E824-46C3-B207-D98B25B80A36}" type="pres">
      <dgm:prSet presAssocID="{151D01B8-4DC4-4B2E-B2AA-C9AE267AB663}" presName="sp" presStyleCnt="0"/>
      <dgm:spPr/>
      <dgm:t>
        <a:bodyPr/>
        <a:lstStyle/>
        <a:p>
          <a:endParaRPr lang="es-ES"/>
        </a:p>
      </dgm:t>
    </dgm:pt>
    <dgm:pt modelId="{EDCEE8D7-77CB-4868-ADB8-1534452A20B4}" type="pres">
      <dgm:prSet presAssocID="{FC83EAE5-C906-47A2-9D66-A902A2B86C86}" presName="linNode" presStyleCnt="0"/>
      <dgm:spPr/>
      <dgm:t>
        <a:bodyPr/>
        <a:lstStyle/>
        <a:p>
          <a:endParaRPr lang="es-ES"/>
        </a:p>
      </dgm:t>
    </dgm:pt>
    <dgm:pt modelId="{44A1C956-B1B2-492F-B6B5-9135FA37CFB6}" type="pres">
      <dgm:prSet presAssocID="{FC83EAE5-C906-47A2-9D66-A902A2B86C86}" presName="parentText" presStyleLbl="node1" presStyleIdx="3" presStyleCnt="4" custScaleX="193065" custLinFactNeighborX="-3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A8B136-059E-4B30-9976-B62DF34A4BBE}" type="pres">
      <dgm:prSet presAssocID="{FC83EAE5-C906-47A2-9D66-A902A2B86C8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FE0B3D-99B3-4C99-9312-3977D6548B0F}" type="presOf" srcId="{9AEF28AD-E65B-4F20-A44D-57812BE2DC84}" destId="{08645C2D-0891-4F36-AEF0-BCF449AB407F}" srcOrd="0" destOrd="0" presId="urn:microsoft.com/office/officeart/2005/8/layout/vList5"/>
    <dgm:cxn modelId="{CC65B381-57E8-4D10-ADF2-46E3FDEB3F75}" srcId="{1F4FBD51-CB7B-43DA-B1D7-93AC08F351B8}" destId="{3F16F6D7-A9B1-464B-B285-91DFFE154882}" srcOrd="2" destOrd="0" parTransId="{033A6BF2-BDC1-4AAE-A557-6907053FC092}" sibTransId="{151D01B8-4DC4-4B2E-B2AA-C9AE267AB663}"/>
    <dgm:cxn modelId="{A2E91DD6-8B5D-4728-ACD3-3E8BAC1B2BF3}" type="presOf" srcId="{B5396E56-9589-4FAF-8FF6-0394BB4EB3DA}" destId="{1DF02694-223B-4C8F-991B-1DF79ACCB030}" srcOrd="0" destOrd="0" presId="urn:microsoft.com/office/officeart/2005/8/layout/vList5"/>
    <dgm:cxn modelId="{4E3C3720-70E8-4753-B2B9-88D81707679E}" srcId="{30BCE628-FB07-4DA1-9D14-A473FA36CE08}" destId="{40516FC5-BBE3-44D0-B263-ACA71386CE35}" srcOrd="1" destOrd="0" parTransId="{162B96D2-152C-4924-A209-8A457694E746}" sibTransId="{933B8366-389C-43A7-A8AD-91933D3AE9EC}"/>
    <dgm:cxn modelId="{466C48C7-6BEA-4402-8539-DF5CBDB7F266}" type="presOf" srcId="{3F16F6D7-A9B1-464B-B285-91DFFE154882}" destId="{7E185601-F736-4A0C-9D2F-E6BEE71EEBFE}" srcOrd="0" destOrd="0" presId="urn:microsoft.com/office/officeart/2005/8/layout/vList5"/>
    <dgm:cxn modelId="{9A8C6573-83DB-4BD7-84F4-7312ACCC408C}" srcId="{3F16F6D7-A9B1-464B-B285-91DFFE154882}" destId="{63491530-A8C6-40EF-BFE1-8CA922A6C324}" srcOrd="1" destOrd="0" parTransId="{4DC6752F-FFF9-45A1-80AE-E60F15BDADF4}" sibTransId="{0BE5ED30-63D5-4D85-994D-358B7AA7D7A7}"/>
    <dgm:cxn modelId="{CC12BF19-7A5D-4C3E-96DC-F91BC3BF2322}" type="presOf" srcId="{4390E991-CE72-45F3-A113-D7B246131E32}" destId="{8E1268D3-4865-4A87-A213-DAC11E1989C2}" srcOrd="0" destOrd="0" presId="urn:microsoft.com/office/officeart/2005/8/layout/vList5"/>
    <dgm:cxn modelId="{77D2C763-B370-4DB6-A939-7B43DDECC44F}" type="presOf" srcId="{30BCE628-FB07-4DA1-9D14-A473FA36CE08}" destId="{486D637D-E53A-440E-ADEE-A22CDF0DEFC1}" srcOrd="0" destOrd="0" presId="urn:microsoft.com/office/officeart/2005/8/layout/vList5"/>
    <dgm:cxn modelId="{03E6CB2E-C8A1-4F05-A597-5D1B890A1633}" type="presOf" srcId="{FF923101-CF69-4BC8-8AD6-368B67A64604}" destId="{8609391F-73B8-4F33-AABE-DC47E4C09B6A}" srcOrd="0" destOrd="0" presId="urn:microsoft.com/office/officeart/2005/8/layout/vList5"/>
    <dgm:cxn modelId="{9C3B9B0F-16B3-4A12-9759-1735FC9016CA}" srcId="{4390E991-CE72-45F3-A113-D7B246131E32}" destId="{FF923101-CF69-4BC8-8AD6-368B67A64604}" srcOrd="0" destOrd="0" parTransId="{820FD578-A02C-41F5-984E-05D869CA8022}" sibTransId="{C913CF68-224F-4CC0-B6E4-CBB611DF1B40}"/>
    <dgm:cxn modelId="{5F7164EA-9903-4FC6-ACF3-AC49F1DFC25B}" srcId="{1F4FBD51-CB7B-43DA-B1D7-93AC08F351B8}" destId="{30BCE628-FB07-4DA1-9D14-A473FA36CE08}" srcOrd="0" destOrd="0" parTransId="{C805FCAF-1A8F-40AF-AF57-9F78F35D5869}" sibTransId="{F988111F-D0EE-4C61-B808-44BE9E416E8C}"/>
    <dgm:cxn modelId="{59D15EB4-9C12-404C-9777-337A3602B4B2}" srcId="{30BCE628-FB07-4DA1-9D14-A473FA36CE08}" destId="{9AEF28AD-E65B-4F20-A44D-57812BE2DC84}" srcOrd="0" destOrd="0" parTransId="{6175136E-69B6-431C-AFC9-E8CF6E43F549}" sibTransId="{25413635-396D-48C4-9F76-894387757B68}"/>
    <dgm:cxn modelId="{5977ED8A-A258-4F39-AC08-9BDB5604B93D}" type="presOf" srcId="{63491530-A8C6-40EF-BFE1-8CA922A6C324}" destId="{1DF02694-223B-4C8F-991B-1DF79ACCB030}" srcOrd="0" destOrd="1" presId="urn:microsoft.com/office/officeart/2005/8/layout/vList5"/>
    <dgm:cxn modelId="{4F7BE5C7-856A-4506-888C-B09AD863A18D}" type="presOf" srcId="{40516FC5-BBE3-44D0-B263-ACA71386CE35}" destId="{08645C2D-0891-4F36-AEF0-BCF449AB407F}" srcOrd="0" destOrd="1" presId="urn:microsoft.com/office/officeart/2005/8/layout/vList5"/>
    <dgm:cxn modelId="{162CC176-FF5C-48BA-A79D-44C932355779}" srcId="{1F4FBD51-CB7B-43DA-B1D7-93AC08F351B8}" destId="{FC83EAE5-C906-47A2-9D66-A902A2B86C86}" srcOrd="3" destOrd="0" parTransId="{508B3D9B-2EA7-4F74-87FD-CC624B444132}" sibTransId="{36AB50BA-2282-4BC7-827B-B0E2668F035A}"/>
    <dgm:cxn modelId="{5C3E5E19-E1B2-4E8B-9BDE-CE18ED1947DB}" type="presOf" srcId="{506FFB98-31B7-4DC0-85D3-763E759C00DF}" destId="{61A8B136-059E-4B30-9976-B62DF34A4BBE}" srcOrd="0" destOrd="0" presId="urn:microsoft.com/office/officeart/2005/8/layout/vList5"/>
    <dgm:cxn modelId="{40632B1A-DCE6-40A3-B1A9-DA610C243958}" type="presOf" srcId="{FC83EAE5-C906-47A2-9D66-A902A2B86C86}" destId="{44A1C956-B1B2-492F-B6B5-9135FA37CFB6}" srcOrd="0" destOrd="0" presId="urn:microsoft.com/office/officeart/2005/8/layout/vList5"/>
    <dgm:cxn modelId="{0EAA037B-8C50-46DD-AF3B-49E31EFCE0C0}" srcId="{1F4FBD51-CB7B-43DA-B1D7-93AC08F351B8}" destId="{4390E991-CE72-45F3-A113-D7B246131E32}" srcOrd="1" destOrd="0" parTransId="{BBAD06C1-8D89-4483-8E02-0B1000CDCA1D}" sibTransId="{2BBE77D4-F60F-4455-96EF-AB59EA1BB895}"/>
    <dgm:cxn modelId="{12D34857-A876-4E26-8AB2-0C5ED68281E0}" srcId="{3F16F6D7-A9B1-464B-B285-91DFFE154882}" destId="{B5396E56-9589-4FAF-8FF6-0394BB4EB3DA}" srcOrd="0" destOrd="0" parTransId="{23868F1C-99DA-4B50-994A-D73FE32932F6}" sibTransId="{EF6A9DF5-77C8-4269-B771-0384CD7090D3}"/>
    <dgm:cxn modelId="{608CA595-42C0-4F45-B913-6FCD03C87016}" type="presOf" srcId="{1F4FBD51-CB7B-43DA-B1D7-93AC08F351B8}" destId="{0CBCCD74-888D-4E47-AB2B-28E188BF2133}" srcOrd="0" destOrd="0" presId="urn:microsoft.com/office/officeart/2005/8/layout/vList5"/>
    <dgm:cxn modelId="{F6FE66A6-D28A-43B2-BE11-A53E2D2FC3D3}" srcId="{FC83EAE5-C906-47A2-9D66-A902A2B86C86}" destId="{506FFB98-31B7-4DC0-85D3-763E759C00DF}" srcOrd="0" destOrd="0" parTransId="{521E0D5A-58FF-44C0-8588-D2BBFDBE631F}" sibTransId="{BD123FB5-014D-43C0-867F-E1965F17151C}"/>
    <dgm:cxn modelId="{6E9BDEEA-C7D7-413E-B4DD-68001387FD09}" type="presParOf" srcId="{0CBCCD74-888D-4E47-AB2B-28E188BF2133}" destId="{205532E0-C0C9-4E5A-8565-D44C08BE0928}" srcOrd="0" destOrd="0" presId="urn:microsoft.com/office/officeart/2005/8/layout/vList5"/>
    <dgm:cxn modelId="{161B50F6-5767-4824-ACE7-A172D0370A31}" type="presParOf" srcId="{205532E0-C0C9-4E5A-8565-D44C08BE0928}" destId="{486D637D-E53A-440E-ADEE-A22CDF0DEFC1}" srcOrd="0" destOrd="0" presId="urn:microsoft.com/office/officeart/2005/8/layout/vList5"/>
    <dgm:cxn modelId="{02DE9C65-CADF-404C-AD24-A4CB5C01FAE4}" type="presParOf" srcId="{205532E0-C0C9-4E5A-8565-D44C08BE0928}" destId="{08645C2D-0891-4F36-AEF0-BCF449AB407F}" srcOrd="1" destOrd="0" presId="urn:microsoft.com/office/officeart/2005/8/layout/vList5"/>
    <dgm:cxn modelId="{F1356AFD-3B8D-4046-975B-0A13FD9BAD56}" type="presParOf" srcId="{0CBCCD74-888D-4E47-AB2B-28E188BF2133}" destId="{A744ABB9-C3A5-4180-9B3E-C4ED1E370A7C}" srcOrd="1" destOrd="0" presId="urn:microsoft.com/office/officeart/2005/8/layout/vList5"/>
    <dgm:cxn modelId="{499F273A-FF45-4FAA-883E-F7EBA52478FE}" type="presParOf" srcId="{0CBCCD74-888D-4E47-AB2B-28E188BF2133}" destId="{330BDEC6-5E67-4FEC-A173-AEDBE755FE3A}" srcOrd="2" destOrd="0" presId="urn:microsoft.com/office/officeart/2005/8/layout/vList5"/>
    <dgm:cxn modelId="{7867FCB1-A69C-4080-811F-FD440F4B4B83}" type="presParOf" srcId="{330BDEC6-5E67-4FEC-A173-AEDBE755FE3A}" destId="{8E1268D3-4865-4A87-A213-DAC11E1989C2}" srcOrd="0" destOrd="0" presId="urn:microsoft.com/office/officeart/2005/8/layout/vList5"/>
    <dgm:cxn modelId="{674F9A57-3B75-4688-9D37-731D739E3959}" type="presParOf" srcId="{330BDEC6-5E67-4FEC-A173-AEDBE755FE3A}" destId="{8609391F-73B8-4F33-AABE-DC47E4C09B6A}" srcOrd="1" destOrd="0" presId="urn:microsoft.com/office/officeart/2005/8/layout/vList5"/>
    <dgm:cxn modelId="{C8554836-D1D9-4013-9DEB-EFB01FB2391C}" type="presParOf" srcId="{0CBCCD74-888D-4E47-AB2B-28E188BF2133}" destId="{CA3BC111-3614-4A72-BA2D-B7ACA5E31504}" srcOrd="3" destOrd="0" presId="urn:microsoft.com/office/officeart/2005/8/layout/vList5"/>
    <dgm:cxn modelId="{4B9E7B9C-6A97-48F7-BEF0-3C9EC3FFDBCA}" type="presParOf" srcId="{0CBCCD74-888D-4E47-AB2B-28E188BF2133}" destId="{C2B49AD8-4F56-4414-9DCB-926BDB5016A1}" srcOrd="4" destOrd="0" presId="urn:microsoft.com/office/officeart/2005/8/layout/vList5"/>
    <dgm:cxn modelId="{BB363949-9F27-4D41-8723-2E380C7D249E}" type="presParOf" srcId="{C2B49AD8-4F56-4414-9DCB-926BDB5016A1}" destId="{7E185601-F736-4A0C-9D2F-E6BEE71EEBFE}" srcOrd="0" destOrd="0" presId="urn:microsoft.com/office/officeart/2005/8/layout/vList5"/>
    <dgm:cxn modelId="{AC8306FE-502E-46CD-8C3F-C3A82504D128}" type="presParOf" srcId="{C2B49AD8-4F56-4414-9DCB-926BDB5016A1}" destId="{1DF02694-223B-4C8F-991B-1DF79ACCB030}" srcOrd="1" destOrd="0" presId="urn:microsoft.com/office/officeart/2005/8/layout/vList5"/>
    <dgm:cxn modelId="{30A27120-0CFF-4EC0-AC5A-7CC7D72036D4}" type="presParOf" srcId="{0CBCCD74-888D-4E47-AB2B-28E188BF2133}" destId="{3A070211-E824-46C3-B207-D98B25B80A36}" srcOrd="5" destOrd="0" presId="urn:microsoft.com/office/officeart/2005/8/layout/vList5"/>
    <dgm:cxn modelId="{64A9AB3D-24BD-4110-90CA-C7BA2488CEA8}" type="presParOf" srcId="{0CBCCD74-888D-4E47-AB2B-28E188BF2133}" destId="{EDCEE8D7-77CB-4868-ADB8-1534452A20B4}" srcOrd="6" destOrd="0" presId="urn:microsoft.com/office/officeart/2005/8/layout/vList5"/>
    <dgm:cxn modelId="{938989F3-76D2-4762-878D-1F9AF8B33C88}" type="presParOf" srcId="{EDCEE8D7-77CB-4868-ADB8-1534452A20B4}" destId="{44A1C956-B1B2-492F-B6B5-9135FA37CFB6}" srcOrd="0" destOrd="0" presId="urn:microsoft.com/office/officeart/2005/8/layout/vList5"/>
    <dgm:cxn modelId="{7C34D6E1-CF59-4A58-920C-A438CDF61C52}" type="presParOf" srcId="{EDCEE8D7-77CB-4868-ADB8-1534452A20B4}" destId="{61A8B136-059E-4B30-9976-B62DF34A4B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553D5-FC72-4E2C-8BFB-511D7557767A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DFBEE6E-B56C-4FA8-9F98-323269670D9E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 Nacional de  Capacitación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607648-0EDA-42D7-9DE5-5F052F9884A3}" type="parTrans" cxnId="{DE889BE1-AAC0-4B65-823F-6F13855CFC5A}">
      <dgm:prSet/>
      <dgm:spPr/>
      <dgm:t>
        <a:bodyPr/>
        <a:lstStyle/>
        <a:p>
          <a:endParaRPr lang="es-ES"/>
        </a:p>
      </dgm:t>
    </dgm:pt>
    <dgm:pt modelId="{EEA30502-CF1B-4D2B-B46F-F5BBE428D745}" type="sibTrans" cxnId="{DE889BE1-AAC0-4B65-823F-6F13855CFC5A}">
      <dgm:prSet/>
      <dgm:spPr/>
      <dgm:t>
        <a:bodyPr/>
        <a:lstStyle/>
        <a:p>
          <a:endParaRPr lang="es-ES"/>
        </a:p>
      </dgm:t>
    </dgm:pt>
    <dgm:pt modelId="{DA491A58-5FBD-4044-8672-D560A5924276}">
      <dgm:prSet phldrT="[Texto]"/>
      <dgm:spPr/>
      <dgm:t>
        <a:bodyPr/>
        <a:lstStyle/>
        <a:p>
          <a:r>
            <a:rPr lang="es-ES" b="1" dirty="0" smtClean="0"/>
            <a:t>Normativa Gubernamental e Institucional</a:t>
          </a:r>
          <a:endParaRPr lang="es-ES" b="1" dirty="0"/>
        </a:p>
      </dgm:t>
    </dgm:pt>
    <dgm:pt modelId="{8AF1AFC1-7BFB-4A24-828A-B6AF45CAA8FF}" type="parTrans" cxnId="{94270AAE-1A1D-4533-8950-8DF27EA3F9A8}">
      <dgm:prSet/>
      <dgm:spPr/>
      <dgm:t>
        <a:bodyPr/>
        <a:lstStyle/>
        <a:p>
          <a:endParaRPr lang="es-ES"/>
        </a:p>
      </dgm:t>
    </dgm:pt>
    <dgm:pt modelId="{9D8DA4B3-1FC3-468A-B19E-A86B1E02DDDA}" type="sibTrans" cxnId="{94270AAE-1A1D-4533-8950-8DF27EA3F9A8}">
      <dgm:prSet/>
      <dgm:spPr/>
      <dgm:t>
        <a:bodyPr/>
        <a:lstStyle/>
        <a:p>
          <a:endParaRPr lang="es-ES"/>
        </a:p>
      </dgm:t>
    </dgm:pt>
    <dgm:pt modelId="{3BEF7C80-2FA4-4153-AEA4-5D3DB16A317A}">
      <dgm:prSet phldrT="[Texto]"/>
      <dgm:spPr/>
      <dgm:t>
        <a:bodyPr/>
        <a:lstStyle/>
        <a:p>
          <a:r>
            <a:rPr lang="es-ES" b="1" dirty="0" smtClean="0"/>
            <a:t>Oferta  formativa</a:t>
          </a:r>
        </a:p>
        <a:p>
          <a:r>
            <a:rPr lang="es-ES" b="1" dirty="0" smtClean="0"/>
            <a:t>SECAP a nivel zonal</a:t>
          </a:r>
          <a:endParaRPr lang="es-ES" b="1" dirty="0"/>
        </a:p>
      </dgm:t>
    </dgm:pt>
    <dgm:pt modelId="{EC4E2DDA-D4DC-48CD-A148-3A4E40DDAF08}" type="parTrans" cxnId="{802D567A-C7CC-4BA3-AE6B-EA603416551C}">
      <dgm:prSet/>
      <dgm:spPr/>
      <dgm:t>
        <a:bodyPr/>
        <a:lstStyle/>
        <a:p>
          <a:endParaRPr lang="es-ES"/>
        </a:p>
      </dgm:t>
    </dgm:pt>
    <dgm:pt modelId="{0DA491BC-ED55-45AC-A1C5-A40E3424A03D}" type="sibTrans" cxnId="{802D567A-C7CC-4BA3-AE6B-EA603416551C}">
      <dgm:prSet/>
      <dgm:spPr/>
      <dgm:t>
        <a:bodyPr/>
        <a:lstStyle/>
        <a:p>
          <a:endParaRPr lang="es-ES"/>
        </a:p>
      </dgm:t>
    </dgm:pt>
    <dgm:pt modelId="{EA112C6E-E7D8-4AC6-A0ED-1FF31CE58172}">
      <dgm:prSet phldrT="[Texto]" custT="1"/>
      <dgm:spPr/>
      <dgm:t>
        <a:bodyPr/>
        <a:lstStyle/>
        <a:p>
          <a:r>
            <a:rPr lang="es-ES" sz="1200" b="1" dirty="0" smtClean="0"/>
            <a:t>Contextualización sistema laboral, social y productivo</a:t>
          </a:r>
          <a:endParaRPr lang="es-ES" sz="1200" b="1" dirty="0"/>
        </a:p>
      </dgm:t>
    </dgm:pt>
    <dgm:pt modelId="{801E4273-A8D3-489B-8C43-BF6F82F6D4E9}" type="parTrans" cxnId="{CDF68F06-32AF-4DE4-A23D-FBACCD90D68A}">
      <dgm:prSet/>
      <dgm:spPr/>
      <dgm:t>
        <a:bodyPr/>
        <a:lstStyle/>
        <a:p>
          <a:endParaRPr lang="es-ES"/>
        </a:p>
      </dgm:t>
    </dgm:pt>
    <dgm:pt modelId="{1B933614-FC01-4655-9666-C4C3E4FF8BC9}" type="sibTrans" cxnId="{CDF68F06-32AF-4DE4-A23D-FBACCD90D68A}">
      <dgm:prSet/>
      <dgm:spPr/>
      <dgm:t>
        <a:bodyPr/>
        <a:lstStyle/>
        <a:p>
          <a:endParaRPr lang="es-ES"/>
        </a:p>
      </dgm:t>
    </dgm:pt>
    <dgm:pt modelId="{42C7CB85-B9D6-4080-BF62-81DF655084E6}" type="pres">
      <dgm:prSet presAssocID="{1F0553D5-FC72-4E2C-8BFB-511D755776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87F7E2-2840-44F7-9421-DBCB184FA223}" type="pres">
      <dgm:prSet presAssocID="{FDFBEE6E-B56C-4FA8-9F98-323269670D9E}" presName="centerShape" presStyleLbl="node0" presStyleIdx="0" presStyleCnt="1" custScaleX="121934" custScaleY="99739" custLinFactNeighborX="2481" custLinFactNeighborY="-12891"/>
      <dgm:spPr/>
      <dgm:t>
        <a:bodyPr/>
        <a:lstStyle/>
        <a:p>
          <a:endParaRPr lang="es-ES"/>
        </a:p>
      </dgm:t>
    </dgm:pt>
    <dgm:pt modelId="{3BFF6E34-8C75-47E9-9990-B1D8DCE57224}" type="pres">
      <dgm:prSet presAssocID="{8AF1AFC1-7BFB-4A24-828A-B6AF45CAA8FF}" presName="parTrans" presStyleLbl="sibTrans2D1" presStyleIdx="0" presStyleCnt="3" custAng="10671779" custScaleX="146085" custScaleY="104770" custLinFactNeighborX="-1569" custLinFactNeighborY="-12172" custRadScaleRad="200022" custRadScaleInc="-2147483648"/>
      <dgm:spPr/>
      <dgm:t>
        <a:bodyPr/>
        <a:lstStyle/>
        <a:p>
          <a:endParaRPr lang="es-ES"/>
        </a:p>
      </dgm:t>
    </dgm:pt>
    <dgm:pt modelId="{61ADEC0F-BAA1-4C44-8DFD-C29262F8E097}" type="pres">
      <dgm:prSet presAssocID="{8AF1AFC1-7BFB-4A24-828A-B6AF45CAA8FF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6604CD46-A05B-4B86-9DEE-25735B3E187A}" type="pres">
      <dgm:prSet presAssocID="{DA491A58-5FBD-4044-8672-D560A5924276}" presName="node" presStyleLbl="node1" presStyleIdx="0" presStyleCnt="3" custScaleX="129059" custScaleY="50380" custRadScaleRad="112643" custRadScaleInc="69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511175-2A37-43BB-BA77-EDDE4D3A19FA}" type="pres">
      <dgm:prSet presAssocID="{EC4E2DDA-D4DC-48CD-A148-3A4E40DDAF08}" presName="parTrans" presStyleLbl="sibTrans2D1" presStyleIdx="1" presStyleCnt="3" custAng="10998094" custScaleX="125946" custLinFactNeighborX="21456" custRadScaleRad="32986"/>
      <dgm:spPr/>
      <dgm:t>
        <a:bodyPr/>
        <a:lstStyle/>
        <a:p>
          <a:endParaRPr lang="es-ES"/>
        </a:p>
      </dgm:t>
    </dgm:pt>
    <dgm:pt modelId="{978D52BA-3475-48DD-81ED-5F794E373877}" type="pres">
      <dgm:prSet presAssocID="{EC4E2DDA-D4DC-48CD-A148-3A4E40DDAF08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E91F719F-36C1-410F-8AAB-5EBBF3188343}" type="pres">
      <dgm:prSet presAssocID="{3BEF7C80-2FA4-4153-AEA4-5D3DB16A317A}" presName="node" presStyleLbl="node1" presStyleIdx="1" presStyleCnt="3" custScaleX="125799" custScaleY="53947" custRadScaleRad="62516" custRadScaleInc="84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936282-9108-476F-8E69-86BCB2B89305}" type="pres">
      <dgm:prSet presAssocID="{801E4273-A8D3-489B-8C43-BF6F82F6D4E9}" presName="parTrans" presStyleLbl="sibTrans2D1" presStyleIdx="2" presStyleCnt="3" custAng="10899111" custScaleX="186403" custScaleY="100000" custLinFactNeighborX="5330" custLinFactNeighborY="7660"/>
      <dgm:spPr/>
      <dgm:t>
        <a:bodyPr/>
        <a:lstStyle/>
        <a:p>
          <a:endParaRPr lang="es-ES"/>
        </a:p>
      </dgm:t>
    </dgm:pt>
    <dgm:pt modelId="{4B055314-9EE3-40DD-802A-1CED3F468124}" type="pres">
      <dgm:prSet presAssocID="{801E4273-A8D3-489B-8C43-BF6F82F6D4E9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375C02BB-E5E3-472D-9F18-8B9E66C2769E}" type="pres">
      <dgm:prSet presAssocID="{EA112C6E-E7D8-4AC6-A0ED-1FF31CE58172}" presName="node" presStyleLbl="node1" presStyleIdx="2" presStyleCnt="3" custScaleX="126019" custScaleY="63197" custRadScaleRad="116870" custRadScaleInc="68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F68F06-32AF-4DE4-A23D-FBACCD90D68A}" srcId="{FDFBEE6E-B56C-4FA8-9F98-323269670D9E}" destId="{EA112C6E-E7D8-4AC6-A0ED-1FF31CE58172}" srcOrd="2" destOrd="0" parTransId="{801E4273-A8D3-489B-8C43-BF6F82F6D4E9}" sibTransId="{1B933614-FC01-4655-9666-C4C3E4FF8BC9}"/>
    <dgm:cxn modelId="{8B8E6EF8-F775-4D84-B1AB-DDE1067959FE}" type="presOf" srcId="{DA491A58-5FBD-4044-8672-D560A5924276}" destId="{6604CD46-A05B-4B86-9DEE-25735B3E187A}" srcOrd="0" destOrd="0" presId="urn:microsoft.com/office/officeart/2005/8/layout/radial5"/>
    <dgm:cxn modelId="{BB9BD44A-3A1B-451A-9307-B939FCAD32A1}" type="presOf" srcId="{EC4E2DDA-D4DC-48CD-A148-3A4E40DDAF08}" destId="{978D52BA-3475-48DD-81ED-5F794E373877}" srcOrd="1" destOrd="0" presId="urn:microsoft.com/office/officeart/2005/8/layout/radial5"/>
    <dgm:cxn modelId="{66C33A37-2D2F-4211-B5B8-C0D01ADE6C70}" type="presOf" srcId="{1F0553D5-FC72-4E2C-8BFB-511D7557767A}" destId="{42C7CB85-B9D6-4080-BF62-81DF655084E6}" srcOrd="0" destOrd="0" presId="urn:microsoft.com/office/officeart/2005/8/layout/radial5"/>
    <dgm:cxn modelId="{DE889BE1-AAC0-4B65-823F-6F13855CFC5A}" srcId="{1F0553D5-FC72-4E2C-8BFB-511D7557767A}" destId="{FDFBEE6E-B56C-4FA8-9F98-323269670D9E}" srcOrd="0" destOrd="0" parTransId="{1D607648-0EDA-42D7-9DE5-5F052F9884A3}" sibTransId="{EEA30502-CF1B-4D2B-B46F-F5BBE428D745}"/>
    <dgm:cxn modelId="{A92BDE5F-C196-4B96-98D2-36B79D162492}" type="presOf" srcId="{8AF1AFC1-7BFB-4A24-828A-B6AF45CAA8FF}" destId="{3BFF6E34-8C75-47E9-9990-B1D8DCE57224}" srcOrd="0" destOrd="0" presId="urn:microsoft.com/office/officeart/2005/8/layout/radial5"/>
    <dgm:cxn modelId="{DBD26A59-4C6B-4C3A-A461-C816837D437C}" type="presOf" srcId="{3BEF7C80-2FA4-4153-AEA4-5D3DB16A317A}" destId="{E91F719F-36C1-410F-8AAB-5EBBF3188343}" srcOrd="0" destOrd="0" presId="urn:microsoft.com/office/officeart/2005/8/layout/radial5"/>
    <dgm:cxn modelId="{7245DF9B-3134-4EBC-9437-C873AA72E6AB}" type="presOf" srcId="{801E4273-A8D3-489B-8C43-BF6F82F6D4E9}" destId="{4B055314-9EE3-40DD-802A-1CED3F468124}" srcOrd="1" destOrd="0" presId="urn:microsoft.com/office/officeart/2005/8/layout/radial5"/>
    <dgm:cxn modelId="{6CB6A48E-6BF4-49A7-B6FD-E39D646328F2}" type="presOf" srcId="{FDFBEE6E-B56C-4FA8-9F98-323269670D9E}" destId="{CC87F7E2-2840-44F7-9421-DBCB184FA223}" srcOrd="0" destOrd="0" presId="urn:microsoft.com/office/officeart/2005/8/layout/radial5"/>
    <dgm:cxn modelId="{94270AAE-1A1D-4533-8950-8DF27EA3F9A8}" srcId="{FDFBEE6E-B56C-4FA8-9F98-323269670D9E}" destId="{DA491A58-5FBD-4044-8672-D560A5924276}" srcOrd="0" destOrd="0" parTransId="{8AF1AFC1-7BFB-4A24-828A-B6AF45CAA8FF}" sibTransId="{9D8DA4B3-1FC3-468A-B19E-A86B1E02DDDA}"/>
    <dgm:cxn modelId="{4EF7E8BA-E8E3-4D96-AD04-564DBF4640B5}" type="presOf" srcId="{801E4273-A8D3-489B-8C43-BF6F82F6D4E9}" destId="{96936282-9108-476F-8E69-86BCB2B89305}" srcOrd="0" destOrd="0" presId="urn:microsoft.com/office/officeart/2005/8/layout/radial5"/>
    <dgm:cxn modelId="{BAB769B0-E9AA-48F7-9443-19E851387FEA}" type="presOf" srcId="{EC4E2DDA-D4DC-48CD-A148-3A4E40DDAF08}" destId="{FA511175-2A37-43BB-BA77-EDDE4D3A19FA}" srcOrd="0" destOrd="0" presId="urn:microsoft.com/office/officeart/2005/8/layout/radial5"/>
    <dgm:cxn modelId="{802D567A-C7CC-4BA3-AE6B-EA603416551C}" srcId="{FDFBEE6E-B56C-4FA8-9F98-323269670D9E}" destId="{3BEF7C80-2FA4-4153-AEA4-5D3DB16A317A}" srcOrd="1" destOrd="0" parTransId="{EC4E2DDA-D4DC-48CD-A148-3A4E40DDAF08}" sibTransId="{0DA491BC-ED55-45AC-A1C5-A40E3424A03D}"/>
    <dgm:cxn modelId="{238EA4DA-F598-4DD3-B668-AC6498C678A4}" type="presOf" srcId="{EA112C6E-E7D8-4AC6-A0ED-1FF31CE58172}" destId="{375C02BB-E5E3-472D-9F18-8B9E66C2769E}" srcOrd="0" destOrd="0" presId="urn:microsoft.com/office/officeart/2005/8/layout/radial5"/>
    <dgm:cxn modelId="{333CB4E5-00F6-4970-93EC-F6BE8CA3E6E2}" type="presOf" srcId="{8AF1AFC1-7BFB-4A24-828A-B6AF45CAA8FF}" destId="{61ADEC0F-BAA1-4C44-8DFD-C29262F8E097}" srcOrd="1" destOrd="0" presId="urn:microsoft.com/office/officeart/2005/8/layout/radial5"/>
    <dgm:cxn modelId="{0ED07109-AAED-4FFB-BBA9-FCB9D8E292D3}" type="presParOf" srcId="{42C7CB85-B9D6-4080-BF62-81DF655084E6}" destId="{CC87F7E2-2840-44F7-9421-DBCB184FA223}" srcOrd="0" destOrd="0" presId="urn:microsoft.com/office/officeart/2005/8/layout/radial5"/>
    <dgm:cxn modelId="{FD6B635C-6C0F-4B59-A9E5-AEB3EB7AE691}" type="presParOf" srcId="{42C7CB85-B9D6-4080-BF62-81DF655084E6}" destId="{3BFF6E34-8C75-47E9-9990-B1D8DCE57224}" srcOrd="1" destOrd="0" presId="urn:microsoft.com/office/officeart/2005/8/layout/radial5"/>
    <dgm:cxn modelId="{7CDCF104-C2AF-4353-984C-73BF3663807F}" type="presParOf" srcId="{3BFF6E34-8C75-47E9-9990-B1D8DCE57224}" destId="{61ADEC0F-BAA1-4C44-8DFD-C29262F8E097}" srcOrd="0" destOrd="0" presId="urn:microsoft.com/office/officeart/2005/8/layout/radial5"/>
    <dgm:cxn modelId="{39FE2881-561D-4C20-9401-1690E038400E}" type="presParOf" srcId="{42C7CB85-B9D6-4080-BF62-81DF655084E6}" destId="{6604CD46-A05B-4B86-9DEE-25735B3E187A}" srcOrd="2" destOrd="0" presId="urn:microsoft.com/office/officeart/2005/8/layout/radial5"/>
    <dgm:cxn modelId="{8BA0BF09-54CE-49D0-B5D0-B556433C6699}" type="presParOf" srcId="{42C7CB85-B9D6-4080-BF62-81DF655084E6}" destId="{FA511175-2A37-43BB-BA77-EDDE4D3A19FA}" srcOrd="3" destOrd="0" presId="urn:microsoft.com/office/officeart/2005/8/layout/radial5"/>
    <dgm:cxn modelId="{5360B568-7937-4D22-B51C-95E0FEFBF484}" type="presParOf" srcId="{FA511175-2A37-43BB-BA77-EDDE4D3A19FA}" destId="{978D52BA-3475-48DD-81ED-5F794E373877}" srcOrd="0" destOrd="0" presId="urn:microsoft.com/office/officeart/2005/8/layout/radial5"/>
    <dgm:cxn modelId="{C2F4EF5A-3347-4FA0-9C91-FBD507130B1D}" type="presParOf" srcId="{42C7CB85-B9D6-4080-BF62-81DF655084E6}" destId="{E91F719F-36C1-410F-8AAB-5EBBF3188343}" srcOrd="4" destOrd="0" presId="urn:microsoft.com/office/officeart/2005/8/layout/radial5"/>
    <dgm:cxn modelId="{9842CF44-17C9-4814-AE8A-2EDBD85C2ACA}" type="presParOf" srcId="{42C7CB85-B9D6-4080-BF62-81DF655084E6}" destId="{96936282-9108-476F-8E69-86BCB2B89305}" srcOrd="5" destOrd="0" presId="urn:microsoft.com/office/officeart/2005/8/layout/radial5"/>
    <dgm:cxn modelId="{22713A24-D4B8-45C4-98F5-A528D8CABEA5}" type="presParOf" srcId="{96936282-9108-476F-8E69-86BCB2B89305}" destId="{4B055314-9EE3-40DD-802A-1CED3F468124}" srcOrd="0" destOrd="0" presId="urn:microsoft.com/office/officeart/2005/8/layout/radial5"/>
    <dgm:cxn modelId="{1065C579-53D2-4AC9-AD5C-27519ADB8A20}" type="presParOf" srcId="{42C7CB85-B9D6-4080-BF62-81DF655084E6}" destId="{375C02BB-E5E3-472D-9F18-8B9E66C2769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49B7D9-5D8B-4E91-B064-5CA2E6D6AB24}" type="doc">
      <dgm:prSet loTypeId="urn:microsoft.com/office/officeart/2005/8/layout/process4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BA727E95-7D33-41F1-BE9C-722B30BE16C9}">
      <dgm:prSet phldrT="[Texto]"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SECTOR PRODUCTIVO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203235-6EA6-4FA6-ABB0-60F785CB509B}" type="parTrans" cxnId="{A1CEBACE-12D3-4239-B005-9A6BB1163A6D}">
      <dgm:prSet/>
      <dgm:spPr/>
      <dgm:t>
        <a:bodyPr/>
        <a:lstStyle/>
        <a:p>
          <a:endParaRPr lang="es-ES" sz="1600"/>
        </a:p>
      </dgm:t>
    </dgm:pt>
    <dgm:pt modelId="{EB9E8B59-97E5-4AEA-BFAE-133ACB00BC95}" type="sibTrans" cxnId="{A1CEBACE-12D3-4239-B005-9A6BB1163A6D}">
      <dgm:prSet/>
      <dgm:spPr/>
      <dgm:t>
        <a:bodyPr/>
        <a:lstStyle/>
        <a:p>
          <a:endParaRPr lang="es-ES" sz="1600"/>
        </a:p>
      </dgm:t>
    </dgm:pt>
    <dgm:pt modelId="{279BC54D-998E-4D56-BD44-60DC349E4CED}">
      <dgm:prSet phldrT="[Texto]" custT="1"/>
      <dgm:spPr/>
      <dgm:t>
        <a:bodyPr/>
        <a:lstStyle/>
        <a:p>
          <a:r>
            <a:rPr lang="es-ES" sz="1400" b="1" dirty="0" smtClean="0">
              <a:solidFill>
                <a:srgbClr val="002060"/>
              </a:solidFill>
            </a:rPr>
            <a:t>Pequeña empresa</a:t>
          </a:r>
          <a:endParaRPr lang="es-ES" sz="1400" b="1" dirty="0">
            <a:solidFill>
              <a:srgbClr val="002060"/>
            </a:solidFill>
          </a:endParaRPr>
        </a:p>
      </dgm:t>
    </dgm:pt>
    <dgm:pt modelId="{9A800196-9998-4A33-AFA5-2B6850F1BB34}" type="parTrans" cxnId="{4F5B5AFC-2063-459B-BE5E-D97395E2ACBD}">
      <dgm:prSet/>
      <dgm:spPr/>
      <dgm:t>
        <a:bodyPr/>
        <a:lstStyle/>
        <a:p>
          <a:endParaRPr lang="es-ES" sz="1600"/>
        </a:p>
      </dgm:t>
    </dgm:pt>
    <dgm:pt modelId="{B9A53E38-B82B-4138-99D1-5AB07FC09504}" type="sibTrans" cxnId="{4F5B5AFC-2063-459B-BE5E-D97395E2ACBD}">
      <dgm:prSet/>
      <dgm:spPr/>
      <dgm:t>
        <a:bodyPr/>
        <a:lstStyle/>
        <a:p>
          <a:endParaRPr lang="es-ES" sz="1600"/>
        </a:p>
      </dgm:t>
    </dgm:pt>
    <dgm:pt modelId="{93C959BC-E7B2-4A64-9317-9FF87508A871}">
      <dgm:prSet phldrT="[Texto]" custT="1"/>
      <dgm:spPr/>
      <dgm:t>
        <a:bodyPr/>
        <a:lstStyle/>
        <a:p>
          <a:r>
            <a:rPr lang="es-ES" sz="1400" b="1" dirty="0" smtClean="0">
              <a:solidFill>
                <a:srgbClr val="002060"/>
              </a:solidFill>
            </a:rPr>
            <a:t>Micro empresa</a:t>
          </a:r>
          <a:endParaRPr lang="es-ES" sz="1400" b="1" dirty="0">
            <a:solidFill>
              <a:srgbClr val="002060"/>
            </a:solidFill>
          </a:endParaRPr>
        </a:p>
      </dgm:t>
    </dgm:pt>
    <dgm:pt modelId="{CD3A78A1-E5D9-493E-8E15-1F5900397418}" type="sibTrans" cxnId="{A85D6D4B-983F-4365-847B-8F29BBCBB084}">
      <dgm:prSet/>
      <dgm:spPr/>
      <dgm:t>
        <a:bodyPr/>
        <a:lstStyle/>
        <a:p>
          <a:endParaRPr lang="es-ES" sz="1600"/>
        </a:p>
      </dgm:t>
    </dgm:pt>
    <dgm:pt modelId="{6398765F-423D-414D-9A05-B59D39051B7D}" type="parTrans" cxnId="{A85D6D4B-983F-4365-847B-8F29BBCBB084}">
      <dgm:prSet/>
      <dgm:spPr/>
      <dgm:t>
        <a:bodyPr/>
        <a:lstStyle/>
        <a:p>
          <a:endParaRPr lang="es-ES" sz="1600"/>
        </a:p>
      </dgm:t>
    </dgm:pt>
    <dgm:pt modelId="{8A9382D7-4A93-49D1-A727-8F948C414735}">
      <dgm:prSet phldrT="[Texto]" custT="1"/>
      <dgm:spPr/>
      <dgm:t>
        <a:bodyPr/>
        <a:lstStyle/>
        <a:p>
          <a:r>
            <a:rPr lang="es-ES" sz="1400" b="1" dirty="0" smtClean="0">
              <a:solidFill>
                <a:srgbClr val="002060"/>
              </a:solidFill>
            </a:rPr>
            <a:t>Mediana empresa</a:t>
          </a:r>
          <a:endParaRPr lang="es-ES" sz="1400" b="1" dirty="0">
            <a:solidFill>
              <a:srgbClr val="002060"/>
            </a:solidFill>
          </a:endParaRPr>
        </a:p>
      </dgm:t>
    </dgm:pt>
    <dgm:pt modelId="{AA83DC15-EABC-4BA4-9FC4-F22869293FC4}" type="parTrans" cxnId="{496CD0CD-B285-4444-9B28-B2E86F983F9B}">
      <dgm:prSet/>
      <dgm:spPr/>
      <dgm:t>
        <a:bodyPr/>
        <a:lstStyle/>
        <a:p>
          <a:endParaRPr lang="es-ES" sz="1600"/>
        </a:p>
      </dgm:t>
    </dgm:pt>
    <dgm:pt modelId="{B7BAA8FC-21AB-4B9E-89D8-3CC1CBFCF76E}" type="sibTrans" cxnId="{496CD0CD-B285-4444-9B28-B2E86F983F9B}">
      <dgm:prSet/>
      <dgm:spPr/>
      <dgm:t>
        <a:bodyPr/>
        <a:lstStyle/>
        <a:p>
          <a:endParaRPr lang="es-ES" sz="1600"/>
        </a:p>
      </dgm:t>
    </dgm:pt>
    <dgm:pt modelId="{EC56BB0E-F6A0-4A35-9EE7-ED7189A22085}">
      <dgm:prSet phldrT="[Texto]" custT="1"/>
      <dgm:spPr/>
      <dgm:t>
        <a:bodyPr/>
        <a:lstStyle/>
        <a:p>
          <a:r>
            <a:rPr lang="es-ES" sz="1400" b="1" dirty="0" smtClean="0">
              <a:solidFill>
                <a:srgbClr val="002060"/>
              </a:solidFill>
            </a:rPr>
            <a:t>Grande empresa</a:t>
          </a:r>
          <a:endParaRPr lang="es-ES" sz="1400" b="1" dirty="0">
            <a:solidFill>
              <a:srgbClr val="002060"/>
            </a:solidFill>
          </a:endParaRPr>
        </a:p>
      </dgm:t>
    </dgm:pt>
    <dgm:pt modelId="{96BEBA8D-5E58-4361-9F7F-5C25A3DF0D81}" type="parTrans" cxnId="{6A99DCA4-0FC0-444E-8FAA-5F3C033764C8}">
      <dgm:prSet/>
      <dgm:spPr/>
      <dgm:t>
        <a:bodyPr/>
        <a:lstStyle/>
        <a:p>
          <a:endParaRPr lang="es-ES" sz="1600"/>
        </a:p>
      </dgm:t>
    </dgm:pt>
    <dgm:pt modelId="{D75A48EC-6A3E-4D03-8B31-B278004AC7EA}" type="sibTrans" cxnId="{6A99DCA4-0FC0-444E-8FAA-5F3C033764C8}">
      <dgm:prSet/>
      <dgm:spPr/>
      <dgm:t>
        <a:bodyPr/>
        <a:lstStyle/>
        <a:p>
          <a:endParaRPr lang="es-ES" sz="1600"/>
        </a:p>
      </dgm:t>
    </dgm:pt>
    <dgm:pt modelId="{4D738CF8-F245-48AC-9779-91223B1B659B}">
      <dgm:prSet phldrT="[Texto]" custT="1"/>
      <dgm:spPr/>
      <dgm:t>
        <a:bodyPr/>
        <a:lstStyle/>
        <a:p>
          <a:r>
            <a:rPr lang="es-ES" sz="1400" b="1" dirty="0" smtClean="0"/>
            <a:t>Personas naturales o </a:t>
          </a:r>
          <a:r>
            <a:rPr lang="es-ES" sz="1400" b="1" dirty="0" smtClean="0">
              <a:solidFill>
                <a:srgbClr val="002060"/>
              </a:solidFill>
            </a:rPr>
            <a:t>jurídicas</a:t>
          </a:r>
          <a:endParaRPr lang="es-ES" sz="1400" b="1" dirty="0">
            <a:solidFill>
              <a:srgbClr val="002060"/>
            </a:solidFill>
          </a:endParaRPr>
        </a:p>
      </dgm:t>
    </dgm:pt>
    <dgm:pt modelId="{D0631AD5-D81C-4FBD-A8E5-9CFA5F6FC92E}" type="parTrans" cxnId="{020D4759-8522-402F-8B39-61CCD41F5F82}">
      <dgm:prSet/>
      <dgm:spPr/>
      <dgm:t>
        <a:bodyPr/>
        <a:lstStyle/>
        <a:p>
          <a:endParaRPr lang="es-ES" sz="1600"/>
        </a:p>
      </dgm:t>
    </dgm:pt>
    <dgm:pt modelId="{AE586011-20A8-4F95-9395-9C51237C2DC4}" type="sibTrans" cxnId="{020D4759-8522-402F-8B39-61CCD41F5F82}">
      <dgm:prSet/>
      <dgm:spPr/>
      <dgm:t>
        <a:bodyPr/>
        <a:lstStyle/>
        <a:p>
          <a:endParaRPr lang="es-ES" sz="1600"/>
        </a:p>
      </dgm:t>
    </dgm:pt>
    <dgm:pt modelId="{D2A0CE3B-4E97-4E44-B8E1-31204534E770}" type="pres">
      <dgm:prSet presAssocID="{4949B7D9-5D8B-4E91-B064-5CA2E6D6AB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1F6C52-4D0D-4F73-933F-2F62E1C3F0EF}" type="pres">
      <dgm:prSet presAssocID="{BA727E95-7D33-41F1-BE9C-722B30BE16C9}" presName="boxAndChildren" presStyleCnt="0"/>
      <dgm:spPr/>
      <dgm:t>
        <a:bodyPr/>
        <a:lstStyle/>
        <a:p>
          <a:endParaRPr lang="es-EC"/>
        </a:p>
      </dgm:t>
    </dgm:pt>
    <dgm:pt modelId="{3C05ABC1-2590-4882-89F0-14C3F52E845C}" type="pres">
      <dgm:prSet presAssocID="{BA727E95-7D33-41F1-BE9C-722B30BE16C9}" presName="parentTextBox" presStyleLbl="node1" presStyleIdx="0" presStyleCnt="1"/>
      <dgm:spPr/>
      <dgm:t>
        <a:bodyPr/>
        <a:lstStyle/>
        <a:p>
          <a:endParaRPr lang="es-ES"/>
        </a:p>
      </dgm:t>
    </dgm:pt>
    <dgm:pt modelId="{24FF242C-0895-46FE-B9BD-2B32CDDE4ADA}" type="pres">
      <dgm:prSet presAssocID="{BA727E95-7D33-41F1-BE9C-722B30BE16C9}" presName="entireBox" presStyleLbl="node1" presStyleIdx="0" presStyleCnt="1" custLinFactNeighborX="149"/>
      <dgm:spPr/>
      <dgm:t>
        <a:bodyPr/>
        <a:lstStyle/>
        <a:p>
          <a:endParaRPr lang="es-ES"/>
        </a:p>
      </dgm:t>
    </dgm:pt>
    <dgm:pt modelId="{D4E5402D-355D-4B04-8A4B-37C4B7D5ADD0}" type="pres">
      <dgm:prSet presAssocID="{BA727E95-7D33-41F1-BE9C-722B30BE16C9}" presName="descendantBox" presStyleCnt="0"/>
      <dgm:spPr/>
      <dgm:t>
        <a:bodyPr/>
        <a:lstStyle/>
        <a:p>
          <a:endParaRPr lang="es-EC"/>
        </a:p>
      </dgm:t>
    </dgm:pt>
    <dgm:pt modelId="{B3015113-0777-49D8-A9EB-5E61E199396F}" type="pres">
      <dgm:prSet presAssocID="{4D738CF8-F245-48AC-9779-91223B1B659B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3BCAA8-C023-49C1-87A6-4CB1A88A7323}" type="pres">
      <dgm:prSet presAssocID="{93C959BC-E7B2-4A64-9317-9FF87508A871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5F4B74-6B4A-4644-B9F1-59D782DF97CC}" type="pres">
      <dgm:prSet presAssocID="{279BC54D-998E-4D56-BD44-60DC349E4CED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35D3C-17B8-4862-9355-33A98106C2AD}" type="pres">
      <dgm:prSet presAssocID="{8A9382D7-4A93-49D1-A727-8F948C414735}" presName="childTextBox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8FDDA6-C030-4C2B-8030-A413BBCDFAE2}" type="pres">
      <dgm:prSet presAssocID="{EC56BB0E-F6A0-4A35-9EE7-ED7189A22085}" presName="childTextBox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9C5AF3-3176-4505-B56A-F6DB9F887234}" type="presOf" srcId="{BA727E95-7D33-41F1-BE9C-722B30BE16C9}" destId="{3C05ABC1-2590-4882-89F0-14C3F52E845C}" srcOrd="0" destOrd="0" presId="urn:microsoft.com/office/officeart/2005/8/layout/process4"/>
    <dgm:cxn modelId="{A85D6D4B-983F-4365-847B-8F29BBCBB084}" srcId="{BA727E95-7D33-41F1-BE9C-722B30BE16C9}" destId="{93C959BC-E7B2-4A64-9317-9FF87508A871}" srcOrd="1" destOrd="0" parTransId="{6398765F-423D-414D-9A05-B59D39051B7D}" sibTransId="{CD3A78A1-E5D9-493E-8E15-1F5900397418}"/>
    <dgm:cxn modelId="{283450BE-37B2-4F4B-AA07-BC7BBC1AFE96}" type="presOf" srcId="{EC56BB0E-F6A0-4A35-9EE7-ED7189A22085}" destId="{7C8FDDA6-C030-4C2B-8030-A413BBCDFAE2}" srcOrd="0" destOrd="0" presId="urn:microsoft.com/office/officeart/2005/8/layout/process4"/>
    <dgm:cxn modelId="{6A99DCA4-0FC0-444E-8FAA-5F3C033764C8}" srcId="{BA727E95-7D33-41F1-BE9C-722B30BE16C9}" destId="{EC56BB0E-F6A0-4A35-9EE7-ED7189A22085}" srcOrd="4" destOrd="0" parTransId="{96BEBA8D-5E58-4361-9F7F-5C25A3DF0D81}" sibTransId="{D75A48EC-6A3E-4D03-8B31-B278004AC7EA}"/>
    <dgm:cxn modelId="{868708AF-FBE4-43F9-ADAE-238D895B1EF4}" type="presOf" srcId="{8A9382D7-4A93-49D1-A727-8F948C414735}" destId="{F1635D3C-17B8-4862-9355-33A98106C2AD}" srcOrd="0" destOrd="0" presId="urn:microsoft.com/office/officeart/2005/8/layout/process4"/>
    <dgm:cxn modelId="{A1CEBACE-12D3-4239-B005-9A6BB1163A6D}" srcId="{4949B7D9-5D8B-4E91-B064-5CA2E6D6AB24}" destId="{BA727E95-7D33-41F1-BE9C-722B30BE16C9}" srcOrd="0" destOrd="0" parTransId="{C2203235-6EA6-4FA6-ABB0-60F785CB509B}" sibTransId="{EB9E8B59-97E5-4AEA-BFAE-133ACB00BC95}"/>
    <dgm:cxn modelId="{599729F9-CD02-4439-B5A3-75ADA572014D}" type="presOf" srcId="{279BC54D-998E-4D56-BD44-60DC349E4CED}" destId="{5C5F4B74-6B4A-4644-B9F1-59D782DF97CC}" srcOrd="0" destOrd="0" presId="urn:microsoft.com/office/officeart/2005/8/layout/process4"/>
    <dgm:cxn modelId="{4F5B5AFC-2063-459B-BE5E-D97395E2ACBD}" srcId="{BA727E95-7D33-41F1-BE9C-722B30BE16C9}" destId="{279BC54D-998E-4D56-BD44-60DC349E4CED}" srcOrd="2" destOrd="0" parTransId="{9A800196-9998-4A33-AFA5-2B6850F1BB34}" sibTransId="{B9A53E38-B82B-4138-99D1-5AB07FC09504}"/>
    <dgm:cxn modelId="{0D4E765A-CE45-4FCA-B4CD-A25E9CFB46F2}" type="presOf" srcId="{BA727E95-7D33-41F1-BE9C-722B30BE16C9}" destId="{24FF242C-0895-46FE-B9BD-2B32CDDE4ADA}" srcOrd="1" destOrd="0" presId="urn:microsoft.com/office/officeart/2005/8/layout/process4"/>
    <dgm:cxn modelId="{5FABA4A6-0916-461E-95B9-30202342B8A1}" type="presOf" srcId="{93C959BC-E7B2-4A64-9317-9FF87508A871}" destId="{663BCAA8-C023-49C1-87A6-4CB1A88A7323}" srcOrd="0" destOrd="0" presId="urn:microsoft.com/office/officeart/2005/8/layout/process4"/>
    <dgm:cxn modelId="{D9F41A68-EA96-4069-A09E-B7D4CC75E017}" type="presOf" srcId="{4949B7D9-5D8B-4E91-B064-5CA2E6D6AB24}" destId="{D2A0CE3B-4E97-4E44-B8E1-31204534E770}" srcOrd="0" destOrd="0" presId="urn:microsoft.com/office/officeart/2005/8/layout/process4"/>
    <dgm:cxn modelId="{496CD0CD-B285-4444-9B28-B2E86F983F9B}" srcId="{BA727E95-7D33-41F1-BE9C-722B30BE16C9}" destId="{8A9382D7-4A93-49D1-A727-8F948C414735}" srcOrd="3" destOrd="0" parTransId="{AA83DC15-EABC-4BA4-9FC4-F22869293FC4}" sibTransId="{B7BAA8FC-21AB-4B9E-89D8-3CC1CBFCF76E}"/>
    <dgm:cxn modelId="{020D4759-8522-402F-8B39-61CCD41F5F82}" srcId="{BA727E95-7D33-41F1-BE9C-722B30BE16C9}" destId="{4D738CF8-F245-48AC-9779-91223B1B659B}" srcOrd="0" destOrd="0" parTransId="{D0631AD5-D81C-4FBD-A8E5-9CFA5F6FC92E}" sibTransId="{AE586011-20A8-4F95-9395-9C51237C2DC4}"/>
    <dgm:cxn modelId="{80D5E6C4-223C-4A19-B218-A0359312904D}" type="presOf" srcId="{4D738CF8-F245-48AC-9779-91223B1B659B}" destId="{B3015113-0777-49D8-A9EB-5E61E199396F}" srcOrd="0" destOrd="0" presId="urn:microsoft.com/office/officeart/2005/8/layout/process4"/>
    <dgm:cxn modelId="{3248BD98-571E-4D06-B71C-842970069145}" type="presParOf" srcId="{D2A0CE3B-4E97-4E44-B8E1-31204534E770}" destId="{A81F6C52-4D0D-4F73-933F-2F62E1C3F0EF}" srcOrd="0" destOrd="0" presId="urn:microsoft.com/office/officeart/2005/8/layout/process4"/>
    <dgm:cxn modelId="{33C3B964-87F5-441D-8D7A-A5DB690CB9A5}" type="presParOf" srcId="{A81F6C52-4D0D-4F73-933F-2F62E1C3F0EF}" destId="{3C05ABC1-2590-4882-89F0-14C3F52E845C}" srcOrd="0" destOrd="0" presId="urn:microsoft.com/office/officeart/2005/8/layout/process4"/>
    <dgm:cxn modelId="{AC8D3ED5-9349-4729-97E5-D75CB33EE72E}" type="presParOf" srcId="{A81F6C52-4D0D-4F73-933F-2F62E1C3F0EF}" destId="{24FF242C-0895-46FE-B9BD-2B32CDDE4ADA}" srcOrd="1" destOrd="0" presId="urn:microsoft.com/office/officeart/2005/8/layout/process4"/>
    <dgm:cxn modelId="{44661CE2-D1B0-480E-A924-AF537F4479C7}" type="presParOf" srcId="{A81F6C52-4D0D-4F73-933F-2F62E1C3F0EF}" destId="{D4E5402D-355D-4B04-8A4B-37C4B7D5ADD0}" srcOrd="2" destOrd="0" presId="urn:microsoft.com/office/officeart/2005/8/layout/process4"/>
    <dgm:cxn modelId="{06195465-F2F4-41BA-91CD-5711A0254A8A}" type="presParOf" srcId="{D4E5402D-355D-4B04-8A4B-37C4B7D5ADD0}" destId="{B3015113-0777-49D8-A9EB-5E61E199396F}" srcOrd="0" destOrd="0" presId="urn:microsoft.com/office/officeart/2005/8/layout/process4"/>
    <dgm:cxn modelId="{06EBCAC6-237E-46F3-8E32-D96C4A964A4B}" type="presParOf" srcId="{D4E5402D-355D-4B04-8A4B-37C4B7D5ADD0}" destId="{663BCAA8-C023-49C1-87A6-4CB1A88A7323}" srcOrd="1" destOrd="0" presId="urn:microsoft.com/office/officeart/2005/8/layout/process4"/>
    <dgm:cxn modelId="{10250D3B-E74C-4887-921F-FDA18A5928EC}" type="presParOf" srcId="{D4E5402D-355D-4B04-8A4B-37C4B7D5ADD0}" destId="{5C5F4B74-6B4A-4644-B9F1-59D782DF97CC}" srcOrd="2" destOrd="0" presId="urn:microsoft.com/office/officeart/2005/8/layout/process4"/>
    <dgm:cxn modelId="{B0B459EE-9A01-46A5-9E80-0768CF7DF69C}" type="presParOf" srcId="{D4E5402D-355D-4B04-8A4B-37C4B7D5ADD0}" destId="{F1635D3C-17B8-4862-9355-33A98106C2AD}" srcOrd="3" destOrd="0" presId="urn:microsoft.com/office/officeart/2005/8/layout/process4"/>
    <dgm:cxn modelId="{62672988-F155-4EAC-BE1F-A604E60AC32A}" type="presParOf" srcId="{D4E5402D-355D-4B04-8A4B-37C4B7D5ADD0}" destId="{7C8FDDA6-C030-4C2B-8030-A413BBCDFAE2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49B7D9-5D8B-4E91-B064-5CA2E6D6AB24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727E95-7D33-41F1-BE9C-722B30BE16C9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bg1"/>
              </a:solidFill>
              <a:effectLst/>
            </a:rPr>
            <a:t>SECTOR SOCIAL – GRUPOS DE ATENCIÓN PRIORITARIA - MCDS</a:t>
          </a:r>
          <a:endParaRPr lang="es-ES" sz="2000" b="1" dirty="0">
            <a:solidFill>
              <a:schemeClr val="bg1"/>
            </a:solidFill>
            <a:effectLst/>
          </a:endParaRPr>
        </a:p>
      </dgm:t>
    </dgm:pt>
    <dgm:pt modelId="{C2203235-6EA6-4FA6-ABB0-60F785CB509B}" type="parTrans" cxnId="{A1CEBACE-12D3-4239-B005-9A6BB1163A6D}">
      <dgm:prSet/>
      <dgm:spPr/>
      <dgm:t>
        <a:bodyPr/>
        <a:lstStyle/>
        <a:p>
          <a:endParaRPr lang="es-ES" sz="1600"/>
        </a:p>
      </dgm:t>
    </dgm:pt>
    <dgm:pt modelId="{EB9E8B59-97E5-4AEA-BFAE-133ACB00BC95}" type="sibTrans" cxnId="{A1CEBACE-12D3-4239-B005-9A6BB1163A6D}">
      <dgm:prSet/>
      <dgm:spPr/>
      <dgm:t>
        <a:bodyPr/>
        <a:lstStyle/>
        <a:p>
          <a:endParaRPr lang="es-ES" sz="1600"/>
        </a:p>
      </dgm:t>
    </dgm:pt>
    <dgm:pt modelId="{4D738CF8-F245-48AC-9779-91223B1B659B}">
      <dgm:prSet phldrT="[Texto]" custT="1"/>
      <dgm:spPr/>
      <dgm:t>
        <a:bodyPr/>
        <a:lstStyle/>
        <a:p>
          <a:r>
            <a:rPr lang="es-ES" sz="1400" b="1" dirty="0" smtClean="0"/>
            <a:t>Una condición de vulnerabilidad</a:t>
          </a:r>
          <a:endParaRPr lang="es-ES" sz="1400" b="1" dirty="0"/>
        </a:p>
      </dgm:t>
    </dgm:pt>
    <dgm:pt modelId="{D0631AD5-D81C-4FBD-A8E5-9CFA5F6FC92E}" type="parTrans" cxnId="{020D4759-8522-402F-8B39-61CCD41F5F82}">
      <dgm:prSet/>
      <dgm:spPr/>
      <dgm:t>
        <a:bodyPr/>
        <a:lstStyle/>
        <a:p>
          <a:endParaRPr lang="es-ES" sz="1600"/>
        </a:p>
      </dgm:t>
    </dgm:pt>
    <dgm:pt modelId="{AE586011-20A8-4F95-9395-9C51237C2DC4}" type="sibTrans" cxnId="{020D4759-8522-402F-8B39-61CCD41F5F82}">
      <dgm:prSet/>
      <dgm:spPr/>
      <dgm:t>
        <a:bodyPr/>
        <a:lstStyle/>
        <a:p>
          <a:endParaRPr lang="es-ES" sz="1600"/>
        </a:p>
      </dgm:t>
    </dgm:pt>
    <dgm:pt modelId="{17293E3F-CE6B-4177-B939-0768CE30E6EB}">
      <dgm:prSet custT="1"/>
      <dgm:spPr/>
      <dgm:t>
        <a:bodyPr/>
        <a:lstStyle/>
        <a:p>
          <a:r>
            <a:rPr lang="es-ES" sz="1400" b="1" dirty="0" smtClean="0"/>
            <a:t>Doble condición de vulnerabilidad</a:t>
          </a:r>
          <a:endParaRPr lang="es-ES" sz="1400" b="1" dirty="0"/>
        </a:p>
      </dgm:t>
    </dgm:pt>
    <dgm:pt modelId="{7EFDA174-D976-47FD-B52C-13C1BF940A85}" type="parTrans" cxnId="{9F8A0BCB-52E9-4E71-91B1-9FFCEDAB3330}">
      <dgm:prSet/>
      <dgm:spPr/>
      <dgm:t>
        <a:bodyPr/>
        <a:lstStyle/>
        <a:p>
          <a:endParaRPr lang="es-ES"/>
        </a:p>
      </dgm:t>
    </dgm:pt>
    <dgm:pt modelId="{C8B961B6-23F3-4111-8C20-66A44DDE3678}" type="sibTrans" cxnId="{9F8A0BCB-52E9-4E71-91B1-9FFCEDAB3330}">
      <dgm:prSet/>
      <dgm:spPr/>
      <dgm:t>
        <a:bodyPr/>
        <a:lstStyle/>
        <a:p>
          <a:endParaRPr lang="es-ES"/>
        </a:p>
      </dgm:t>
    </dgm:pt>
    <dgm:pt modelId="{B58CCC34-AFB2-41FE-8E49-CE9004D5D4A9}">
      <dgm:prSet custT="1"/>
      <dgm:spPr/>
      <dgm:t>
        <a:bodyPr/>
        <a:lstStyle/>
        <a:p>
          <a:r>
            <a:rPr lang="es-ES" sz="1400" b="1" dirty="0" smtClean="0"/>
            <a:t>Actores de la Economía Popular y Solidaria - EPS</a:t>
          </a:r>
          <a:endParaRPr lang="es-ES" sz="1400" b="1" dirty="0"/>
        </a:p>
      </dgm:t>
    </dgm:pt>
    <dgm:pt modelId="{E4EF856A-4003-462B-BB19-5CA35174447F}" type="parTrans" cxnId="{15BA79D8-44F0-40E7-AC75-5F4CCC570BC3}">
      <dgm:prSet/>
      <dgm:spPr/>
      <dgm:t>
        <a:bodyPr/>
        <a:lstStyle/>
        <a:p>
          <a:endParaRPr lang="es-ES"/>
        </a:p>
      </dgm:t>
    </dgm:pt>
    <dgm:pt modelId="{22D3094F-19F1-44B9-8038-8EC9AC596952}" type="sibTrans" cxnId="{15BA79D8-44F0-40E7-AC75-5F4CCC570BC3}">
      <dgm:prSet/>
      <dgm:spPr/>
      <dgm:t>
        <a:bodyPr/>
        <a:lstStyle/>
        <a:p>
          <a:endParaRPr lang="es-ES"/>
        </a:p>
      </dgm:t>
    </dgm:pt>
    <dgm:pt modelId="{D2A0CE3B-4E97-4E44-B8E1-31204534E770}" type="pres">
      <dgm:prSet presAssocID="{4949B7D9-5D8B-4E91-B064-5CA2E6D6AB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1F6C52-4D0D-4F73-933F-2F62E1C3F0EF}" type="pres">
      <dgm:prSet presAssocID="{BA727E95-7D33-41F1-BE9C-722B30BE16C9}" presName="boxAndChildren" presStyleCnt="0"/>
      <dgm:spPr/>
      <dgm:t>
        <a:bodyPr/>
        <a:lstStyle/>
        <a:p>
          <a:endParaRPr lang="es-EC"/>
        </a:p>
      </dgm:t>
    </dgm:pt>
    <dgm:pt modelId="{3C05ABC1-2590-4882-89F0-14C3F52E845C}" type="pres">
      <dgm:prSet presAssocID="{BA727E95-7D33-41F1-BE9C-722B30BE16C9}" presName="parentTextBox" presStyleLbl="node1" presStyleIdx="0" presStyleCnt="1"/>
      <dgm:spPr/>
      <dgm:t>
        <a:bodyPr/>
        <a:lstStyle/>
        <a:p>
          <a:endParaRPr lang="es-ES"/>
        </a:p>
      </dgm:t>
    </dgm:pt>
    <dgm:pt modelId="{24FF242C-0895-46FE-B9BD-2B32CDDE4ADA}" type="pres">
      <dgm:prSet presAssocID="{BA727E95-7D33-41F1-BE9C-722B30BE16C9}" presName="entireBox" presStyleLbl="node1" presStyleIdx="0" presStyleCnt="1"/>
      <dgm:spPr/>
      <dgm:t>
        <a:bodyPr/>
        <a:lstStyle/>
        <a:p>
          <a:endParaRPr lang="es-ES"/>
        </a:p>
      </dgm:t>
    </dgm:pt>
    <dgm:pt modelId="{D4E5402D-355D-4B04-8A4B-37C4B7D5ADD0}" type="pres">
      <dgm:prSet presAssocID="{BA727E95-7D33-41F1-BE9C-722B30BE16C9}" presName="descendantBox" presStyleCnt="0"/>
      <dgm:spPr/>
      <dgm:t>
        <a:bodyPr/>
        <a:lstStyle/>
        <a:p>
          <a:endParaRPr lang="es-EC"/>
        </a:p>
      </dgm:t>
    </dgm:pt>
    <dgm:pt modelId="{B3015113-0777-49D8-A9EB-5E61E199396F}" type="pres">
      <dgm:prSet presAssocID="{4D738CF8-F245-48AC-9779-91223B1B659B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BD5E71-8542-442A-9BCD-E3A81E8EB354}" type="pres">
      <dgm:prSet presAssocID="{17293E3F-CE6B-4177-B939-0768CE30E6EB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A3CB67-56CC-4DCD-816F-B59003C5B8E6}" type="pres">
      <dgm:prSet presAssocID="{B58CCC34-AFB2-41FE-8E49-CE9004D5D4A9}" presName="childTextBox" presStyleLbl="fgAccFollowNode1" presStyleIdx="2" presStyleCnt="3" custLinFactNeighborX="5460" custLinFactNeighborY="20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BA79D8-44F0-40E7-AC75-5F4CCC570BC3}" srcId="{BA727E95-7D33-41F1-BE9C-722B30BE16C9}" destId="{B58CCC34-AFB2-41FE-8E49-CE9004D5D4A9}" srcOrd="2" destOrd="0" parTransId="{E4EF856A-4003-462B-BB19-5CA35174447F}" sibTransId="{22D3094F-19F1-44B9-8038-8EC9AC596952}"/>
    <dgm:cxn modelId="{020D4759-8522-402F-8B39-61CCD41F5F82}" srcId="{BA727E95-7D33-41F1-BE9C-722B30BE16C9}" destId="{4D738CF8-F245-48AC-9779-91223B1B659B}" srcOrd="0" destOrd="0" parTransId="{D0631AD5-D81C-4FBD-A8E5-9CFA5F6FC92E}" sibTransId="{AE586011-20A8-4F95-9395-9C51237C2DC4}"/>
    <dgm:cxn modelId="{38F87647-4B8A-4CAA-9ABC-4127D91CBA72}" type="presOf" srcId="{17293E3F-CE6B-4177-B939-0768CE30E6EB}" destId="{39BD5E71-8542-442A-9BCD-E3A81E8EB354}" srcOrd="0" destOrd="0" presId="urn:microsoft.com/office/officeart/2005/8/layout/process4"/>
    <dgm:cxn modelId="{9E01F82D-4DDF-4F5D-B382-F792BF46F29C}" type="presOf" srcId="{4949B7D9-5D8B-4E91-B064-5CA2E6D6AB24}" destId="{D2A0CE3B-4E97-4E44-B8E1-31204534E770}" srcOrd="0" destOrd="0" presId="urn:microsoft.com/office/officeart/2005/8/layout/process4"/>
    <dgm:cxn modelId="{A1CEBACE-12D3-4239-B005-9A6BB1163A6D}" srcId="{4949B7D9-5D8B-4E91-B064-5CA2E6D6AB24}" destId="{BA727E95-7D33-41F1-BE9C-722B30BE16C9}" srcOrd="0" destOrd="0" parTransId="{C2203235-6EA6-4FA6-ABB0-60F785CB509B}" sibTransId="{EB9E8B59-97E5-4AEA-BFAE-133ACB00BC95}"/>
    <dgm:cxn modelId="{F6B53EA5-A26E-4D1B-9EBE-8F6493182643}" type="presOf" srcId="{B58CCC34-AFB2-41FE-8E49-CE9004D5D4A9}" destId="{B9A3CB67-56CC-4DCD-816F-B59003C5B8E6}" srcOrd="0" destOrd="0" presId="urn:microsoft.com/office/officeart/2005/8/layout/process4"/>
    <dgm:cxn modelId="{9F8A0BCB-52E9-4E71-91B1-9FFCEDAB3330}" srcId="{BA727E95-7D33-41F1-BE9C-722B30BE16C9}" destId="{17293E3F-CE6B-4177-B939-0768CE30E6EB}" srcOrd="1" destOrd="0" parTransId="{7EFDA174-D976-47FD-B52C-13C1BF940A85}" sibTransId="{C8B961B6-23F3-4111-8C20-66A44DDE3678}"/>
    <dgm:cxn modelId="{205CF71C-9F73-42BA-B871-898329A9947B}" type="presOf" srcId="{4D738CF8-F245-48AC-9779-91223B1B659B}" destId="{B3015113-0777-49D8-A9EB-5E61E199396F}" srcOrd="0" destOrd="0" presId="urn:microsoft.com/office/officeart/2005/8/layout/process4"/>
    <dgm:cxn modelId="{E048498D-34EF-45B9-BC0E-5F64AE2490D4}" type="presOf" srcId="{BA727E95-7D33-41F1-BE9C-722B30BE16C9}" destId="{3C05ABC1-2590-4882-89F0-14C3F52E845C}" srcOrd="0" destOrd="0" presId="urn:microsoft.com/office/officeart/2005/8/layout/process4"/>
    <dgm:cxn modelId="{8A5E85A2-B5F9-4F47-9BBB-AAEF33F2D8F9}" type="presOf" srcId="{BA727E95-7D33-41F1-BE9C-722B30BE16C9}" destId="{24FF242C-0895-46FE-B9BD-2B32CDDE4ADA}" srcOrd="1" destOrd="0" presId="urn:microsoft.com/office/officeart/2005/8/layout/process4"/>
    <dgm:cxn modelId="{EBE7D24F-173B-4143-96D8-9A64A516AD9C}" type="presParOf" srcId="{D2A0CE3B-4E97-4E44-B8E1-31204534E770}" destId="{A81F6C52-4D0D-4F73-933F-2F62E1C3F0EF}" srcOrd="0" destOrd="0" presId="urn:microsoft.com/office/officeart/2005/8/layout/process4"/>
    <dgm:cxn modelId="{CA9D07F8-5944-4157-A1A6-8B4917290566}" type="presParOf" srcId="{A81F6C52-4D0D-4F73-933F-2F62E1C3F0EF}" destId="{3C05ABC1-2590-4882-89F0-14C3F52E845C}" srcOrd="0" destOrd="0" presId="urn:microsoft.com/office/officeart/2005/8/layout/process4"/>
    <dgm:cxn modelId="{E45B7677-CE85-4D11-B598-5C3EEA37A025}" type="presParOf" srcId="{A81F6C52-4D0D-4F73-933F-2F62E1C3F0EF}" destId="{24FF242C-0895-46FE-B9BD-2B32CDDE4ADA}" srcOrd="1" destOrd="0" presId="urn:microsoft.com/office/officeart/2005/8/layout/process4"/>
    <dgm:cxn modelId="{85D6480F-36CE-489C-934C-CFAE3140F5AB}" type="presParOf" srcId="{A81F6C52-4D0D-4F73-933F-2F62E1C3F0EF}" destId="{D4E5402D-355D-4B04-8A4B-37C4B7D5ADD0}" srcOrd="2" destOrd="0" presId="urn:microsoft.com/office/officeart/2005/8/layout/process4"/>
    <dgm:cxn modelId="{F59B1C27-3892-4FAF-9C77-2DBEAEDA3725}" type="presParOf" srcId="{D4E5402D-355D-4B04-8A4B-37C4B7D5ADD0}" destId="{B3015113-0777-49D8-A9EB-5E61E199396F}" srcOrd="0" destOrd="0" presId="urn:microsoft.com/office/officeart/2005/8/layout/process4"/>
    <dgm:cxn modelId="{8C735CFE-C967-4957-AA81-3B203717BC85}" type="presParOf" srcId="{D4E5402D-355D-4B04-8A4B-37C4B7D5ADD0}" destId="{39BD5E71-8542-442A-9BCD-E3A81E8EB354}" srcOrd="1" destOrd="0" presId="urn:microsoft.com/office/officeart/2005/8/layout/process4"/>
    <dgm:cxn modelId="{C2F2330B-8F3A-4B55-B9D7-24EACB5936B7}" type="presParOf" srcId="{D4E5402D-355D-4B04-8A4B-37C4B7D5ADD0}" destId="{B9A3CB67-56CC-4DCD-816F-B59003C5B8E6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49B7D9-5D8B-4E91-B064-5CA2E6D6AB24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A727E95-7D33-41F1-BE9C-722B30BE16C9}">
      <dgm:prSet phldrT="[Texto]"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SECTOR PÚBLICO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203235-6EA6-4FA6-ABB0-60F785CB509B}" type="parTrans" cxnId="{A1CEBACE-12D3-4239-B005-9A6BB1163A6D}">
      <dgm:prSet/>
      <dgm:spPr/>
      <dgm:t>
        <a:bodyPr/>
        <a:lstStyle/>
        <a:p>
          <a:endParaRPr lang="es-ES" sz="1600"/>
        </a:p>
      </dgm:t>
    </dgm:pt>
    <dgm:pt modelId="{EB9E8B59-97E5-4AEA-BFAE-133ACB00BC95}" type="sibTrans" cxnId="{A1CEBACE-12D3-4239-B005-9A6BB1163A6D}">
      <dgm:prSet/>
      <dgm:spPr/>
      <dgm:t>
        <a:bodyPr/>
        <a:lstStyle/>
        <a:p>
          <a:endParaRPr lang="es-ES" sz="1600"/>
        </a:p>
      </dgm:t>
    </dgm:pt>
    <dgm:pt modelId="{4D738CF8-F245-48AC-9779-91223B1B659B}">
      <dgm:prSet phldrT="[Texto]" custT="1"/>
      <dgm:spPr/>
      <dgm:t>
        <a:bodyPr/>
        <a:lstStyle/>
        <a:p>
          <a:r>
            <a:rPr lang="es-ES" sz="1400" b="1" dirty="0" smtClean="0"/>
            <a:t>Servidores Públicos</a:t>
          </a:r>
          <a:endParaRPr lang="es-ES" sz="1400" b="1" dirty="0"/>
        </a:p>
      </dgm:t>
    </dgm:pt>
    <dgm:pt modelId="{D0631AD5-D81C-4FBD-A8E5-9CFA5F6FC92E}" type="parTrans" cxnId="{020D4759-8522-402F-8B39-61CCD41F5F82}">
      <dgm:prSet/>
      <dgm:spPr/>
      <dgm:t>
        <a:bodyPr/>
        <a:lstStyle/>
        <a:p>
          <a:endParaRPr lang="es-ES" sz="1600"/>
        </a:p>
      </dgm:t>
    </dgm:pt>
    <dgm:pt modelId="{AE586011-20A8-4F95-9395-9C51237C2DC4}" type="sibTrans" cxnId="{020D4759-8522-402F-8B39-61CCD41F5F82}">
      <dgm:prSet/>
      <dgm:spPr/>
      <dgm:t>
        <a:bodyPr/>
        <a:lstStyle/>
        <a:p>
          <a:endParaRPr lang="es-ES" sz="1600"/>
        </a:p>
      </dgm:t>
    </dgm:pt>
    <dgm:pt modelId="{5A65ED19-FA19-4024-8211-ECEE7D89FB76}">
      <dgm:prSet custT="1"/>
      <dgm:spPr/>
      <dgm:t>
        <a:bodyPr/>
        <a:lstStyle/>
        <a:p>
          <a:r>
            <a:rPr lang="es-ES" sz="1400" b="1" dirty="0" smtClean="0"/>
            <a:t>Trabajadores</a:t>
          </a:r>
          <a:r>
            <a:rPr lang="es-ES" sz="2000" b="1" dirty="0" smtClean="0"/>
            <a:t> </a:t>
          </a:r>
          <a:r>
            <a:rPr lang="es-ES" sz="1400" b="1" dirty="0" smtClean="0"/>
            <a:t>Públicos</a:t>
          </a:r>
          <a:endParaRPr lang="es-ES" sz="1400" b="1" dirty="0"/>
        </a:p>
      </dgm:t>
    </dgm:pt>
    <dgm:pt modelId="{16B23FCC-76EE-4BAA-B15A-D910CC368A6F}" type="parTrans" cxnId="{E9F48FCC-5809-4385-BFF3-E85FEAB4EEBA}">
      <dgm:prSet/>
      <dgm:spPr/>
      <dgm:t>
        <a:bodyPr/>
        <a:lstStyle/>
        <a:p>
          <a:endParaRPr lang="es-ES"/>
        </a:p>
      </dgm:t>
    </dgm:pt>
    <dgm:pt modelId="{BBDD826B-B8E4-4A8C-B39A-2DE331AAB45C}" type="sibTrans" cxnId="{E9F48FCC-5809-4385-BFF3-E85FEAB4EEBA}">
      <dgm:prSet/>
      <dgm:spPr/>
      <dgm:t>
        <a:bodyPr/>
        <a:lstStyle/>
        <a:p>
          <a:endParaRPr lang="es-ES"/>
        </a:p>
      </dgm:t>
    </dgm:pt>
    <dgm:pt modelId="{D2A0CE3B-4E97-4E44-B8E1-31204534E770}" type="pres">
      <dgm:prSet presAssocID="{4949B7D9-5D8B-4E91-B064-5CA2E6D6AB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1F6C52-4D0D-4F73-933F-2F62E1C3F0EF}" type="pres">
      <dgm:prSet presAssocID="{BA727E95-7D33-41F1-BE9C-722B30BE16C9}" presName="boxAndChildren" presStyleCnt="0"/>
      <dgm:spPr/>
      <dgm:t>
        <a:bodyPr/>
        <a:lstStyle/>
        <a:p>
          <a:endParaRPr lang="es-EC"/>
        </a:p>
      </dgm:t>
    </dgm:pt>
    <dgm:pt modelId="{3C05ABC1-2590-4882-89F0-14C3F52E845C}" type="pres">
      <dgm:prSet presAssocID="{BA727E95-7D33-41F1-BE9C-722B30BE16C9}" presName="parentTextBox" presStyleLbl="node1" presStyleIdx="0" presStyleCnt="1"/>
      <dgm:spPr/>
      <dgm:t>
        <a:bodyPr/>
        <a:lstStyle/>
        <a:p>
          <a:endParaRPr lang="es-ES"/>
        </a:p>
      </dgm:t>
    </dgm:pt>
    <dgm:pt modelId="{24FF242C-0895-46FE-B9BD-2B32CDDE4ADA}" type="pres">
      <dgm:prSet presAssocID="{BA727E95-7D33-41F1-BE9C-722B30BE16C9}" presName="entireBox" presStyleLbl="node1" presStyleIdx="0" presStyleCnt="1" custLinFactNeighborX="-149"/>
      <dgm:spPr/>
      <dgm:t>
        <a:bodyPr/>
        <a:lstStyle/>
        <a:p>
          <a:endParaRPr lang="es-ES"/>
        </a:p>
      </dgm:t>
    </dgm:pt>
    <dgm:pt modelId="{D4E5402D-355D-4B04-8A4B-37C4B7D5ADD0}" type="pres">
      <dgm:prSet presAssocID="{BA727E95-7D33-41F1-BE9C-722B30BE16C9}" presName="descendantBox" presStyleCnt="0"/>
      <dgm:spPr/>
      <dgm:t>
        <a:bodyPr/>
        <a:lstStyle/>
        <a:p>
          <a:endParaRPr lang="es-EC"/>
        </a:p>
      </dgm:t>
    </dgm:pt>
    <dgm:pt modelId="{B3015113-0777-49D8-A9EB-5E61E199396F}" type="pres">
      <dgm:prSet presAssocID="{4D738CF8-F245-48AC-9779-91223B1B659B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257125-7881-419F-A32A-8E1974A4383A}" type="pres">
      <dgm:prSet presAssocID="{5A65ED19-FA19-4024-8211-ECEE7D89FB76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E2D147-AC83-4517-B8C6-3130E775180E}" type="presOf" srcId="{4D738CF8-F245-48AC-9779-91223B1B659B}" destId="{B3015113-0777-49D8-A9EB-5E61E199396F}" srcOrd="0" destOrd="0" presId="urn:microsoft.com/office/officeart/2005/8/layout/process4"/>
    <dgm:cxn modelId="{B11B698D-AF5D-405D-9A5B-7BF749FDB15D}" type="presOf" srcId="{BA727E95-7D33-41F1-BE9C-722B30BE16C9}" destId="{24FF242C-0895-46FE-B9BD-2B32CDDE4ADA}" srcOrd="1" destOrd="0" presId="urn:microsoft.com/office/officeart/2005/8/layout/process4"/>
    <dgm:cxn modelId="{020D4759-8522-402F-8B39-61CCD41F5F82}" srcId="{BA727E95-7D33-41F1-BE9C-722B30BE16C9}" destId="{4D738CF8-F245-48AC-9779-91223B1B659B}" srcOrd="0" destOrd="0" parTransId="{D0631AD5-D81C-4FBD-A8E5-9CFA5F6FC92E}" sibTransId="{AE586011-20A8-4F95-9395-9C51237C2DC4}"/>
    <dgm:cxn modelId="{E9F48FCC-5809-4385-BFF3-E85FEAB4EEBA}" srcId="{BA727E95-7D33-41F1-BE9C-722B30BE16C9}" destId="{5A65ED19-FA19-4024-8211-ECEE7D89FB76}" srcOrd="1" destOrd="0" parTransId="{16B23FCC-76EE-4BAA-B15A-D910CC368A6F}" sibTransId="{BBDD826B-B8E4-4A8C-B39A-2DE331AAB45C}"/>
    <dgm:cxn modelId="{FF397F65-4A0F-4566-BC7E-09FFBD969CC4}" type="presOf" srcId="{BA727E95-7D33-41F1-BE9C-722B30BE16C9}" destId="{3C05ABC1-2590-4882-89F0-14C3F52E845C}" srcOrd="0" destOrd="0" presId="urn:microsoft.com/office/officeart/2005/8/layout/process4"/>
    <dgm:cxn modelId="{76B1E0B6-A3D5-439B-ADF9-E5794B7561BA}" type="presOf" srcId="{4949B7D9-5D8B-4E91-B064-5CA2E6D6AB24}" destId="{D2A0CE3B-4E97-4E44-B8E1-31204534E770}" srcOrd="0" destOrd="0" presId="urn:microsoft.com/office/officeart/2005/8/layout/process4"/>
    <dgm:cxn modelId="{A1CEBACE-12D3-4239-B005-9A6BB1163A6D}" srcId="{4949B7D9-5D8B-4E91-B064-5CA2E6D6AB24}" destId="{BA727E95-7D33-41F1-BE9C-722B30BE16C9}" srcOrd="0" destOrd="0" parTransId="{C2203235-6EA6-4FA6-ABB0-60F785CB509B}" sibTransId="{EB9E8B59-97E5-4AEA-BFAE-133ACB00BC95}"/>
    <dgm:cxn modelId="{4F1225B0-B1B6-412C-8A85-C852BD34EF10}" type="presOf" srcId="{5A65ED19-FA19-4024-8211-ECEE7D89FB76}" destId="{71257125-7881-419F-A32A-8E1974A4383A}" srcOrd="0" destOrd="0" presId="urn:microsoft.com/office/officeart/2005/8/layout/process4"/>
    <dgm:cxn modelId="{AA8F01D7-ED7D-4C2E-8740-9E2D07509184}" type="presParOf" srcId="{D2A0CE3B-4E97-4E44-B8E1-31204534E770}" destId="{A81F6C52-4D0D-4F73-933F-2F62E1C3F0EF}" srcOrd="0" destOrd="0" presId="urn:microsoft.com/office/officeart/2005/8/layout/process4"/>
    <dgm:cxn modelId="{454C66B1-83F2-4B86-860A-B6F633125B07}" type="presParOf" srcId="{A81F6C52-4D0D-4F73-933F-2F62E1C3F0EF}" destId="{3C05ABC1-2590-4882-89F0-14C3F52E845C}" srcOrd="0" destOrd="0" presId="urn:microsoft.com/office/officeart/2005/8/layout/process4"/>
    <dgm:cxn modelId="{6FE46D2B-9C70-43F7-A6F5-8BAF4C73E549}" type="presParOf" srcId="{A81F6C52-4D0D-4F73-933F-2F62E1C3F0EF}" destId="{24FF242C-0895-46FE-B9BD-2B32CDDE4ADA}" srcOrd="1" destOrd="0" presId="urn:microsoft.com/office/officeart/2005/8/layout/process4"/>
    <dgm:cxn modelId="{5DDF6DB3-EBDA-49C6-960C-E0ADFBE9ABED}" type="presParOf" srcId="{A81F6C52-4D0D-4F73-933F-2F62E1C3F0EF}" destId="{D4E5402D-355D-4B04-8A4B-37C4B7D5ADD0}" srcOrd="2" destOrd="0" presId="urn:microsoft.com/office/officeart/2005/8/layout/process4"/>
    <dgm:cxn modelId="{3331741A-35F1-4D76-9C9B-4D7F1E34373B}" type="presParOf" srcId="{D4E5402D-355D-4B04-8A4B-37C4B7D5ADD0}" destId="{B3015113-0777-49D8-A9EB-5E61E199396F}" srcOrd="0" destOrd="0" presId="urn:microsoft.com/office/officeart/2005/8/layout/process4"/>
    <dgm:cxn modelId="{BBD3FF6C-0AC1-4CD3-9086-641C375D45D1}" type="presParOf" srcId="{D4E5402D-355D-4B04-8A4B-37C4B7D5ADD0}" destId="{71257125-7881-419F-A32A-8E1974A4383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45C2D-0891-4F36-AEF0-BCF449AB407F}">
      <dsp:nvSpPr>
        <dsp:cNvPr id="0" name=""/>
        <dsp:cNvSpPr/>
      </dsp:nvSpPr>
      <dsp:spPr>
        <a:xfrm rot="5400000">
          <a:off x="5184033" y="-1169549"/>
          <a:ext cx="988869" cy="358032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A través de cursos</a:t>
          </a:r>
          <a:r>
            <a:rPr lang="en-US" sz="1400" kern="1200" dirty="0" smtClean="0"/>
            <a:t> de media y larga </a:t>
          </a:r>
          <a:r>
            <a:rPr lang="es-ES" sz="1400" kern="1200" noProof="0" dirty="0" smtClean="0"/>
            <a:t>duración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Para generar competencias en los servidores/as y trabajadores/as públicos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 rot="-5400000">
        <a:off x="3888306" y="174451"/>
        <a:ext cx="3532052" cy="892323"/>
      </dsp:txXfrm>
    </dsp:sp>
    <dsp:sp modelId="{486D637D-E53A-440E-ADEE-A22CDF0DEFC1}">
      <dsp:nvSpPr>
        <dsp:cNvPr id="0" name=""/>
        <dsp:cNvSpPr/>
      </dsp:nvSpPr>
      <dsp:spPr>
        <a:xfrm>
          <a:off x="0" y="0"/>
          <a:ext cx="3888200" cy="12360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Posicionar al SECAP como la primera operadora de perfeccionamiento y capacitación para el servicio público</a:t>
          </a:r>
          <a:endParaRPr lang="en-US" sz="1900" kern="1200" dirty="0"/>
        </a:p>
      </dsp:txBody>
      <dsp:txXfrm>
        <a:off x="60341" y="60341"/>
        <a:ext cx="3767518" cy="1115405"/>
      </dsp:txXfrm>
    </dsp:sp>
    <dsp:sp modelId="{8609391F-73B8-4F33-AABE-DC47E4C09B6A}">
      <dsp:nvSpPr>
        <dsp:cNvPr id="0" name=""/>
        <dsp:cNvSpPr/>
      </dsp:nvSpPr>
      <dsp:spPr>
        <a:xfrm rot="5400000">
          <a:off x="5184033" y="128342"/>
          <a:ext cx="988869" cy="3580325"/>
        </a:xfrm>
        <a:prstGeom prst="round2Same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Para generar procesos de cambio en el talento humano  a través  de  nuevas competencias </a:t>
          </a:r>
          <a:endParaRPr lang="es-ES" sz="1400" kern="1200" noProof="0" dirty="0"/>
        </a:p>
      </dsp:txBody>
      <dsp:txXfrm rot="-5400000">
        <a:off x="3888306" y="1472343"/>
        <a:ext cx="3532052" cy="892323"/>
      </dsp:txXfrm>
    </dsp:sp>
    <dsp:sp modelId="{8E1268D3-4865-4A87-A213-DAC11E1989C2}">
      <dsp:nvSpPr>
        <dsp:cNvPr id="0" name=""/>
        <dsp:cNvSpPr/>
      </dsp:nvSpPr>
      <dsp:spPr>
        <a:xfrm>
          <a:off x="105" y="1300461"/>
          <a:ext cx="3888200" cy="1236087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Propiciar la innovación en los procesos institucionales </a:t>
          </a:r>
          <a:endParaRPr lang="en-US" sz="1900" kern="1200" dirty="0"/>
        </a:p>
      </dsp:txBody>
      <dsp:txXfrm>
        <a:off x="60446" y="1360802"/>
        <a:ext cx="3767518" cy="1115405"/>
      </dsp:txXfrm>
    </dsp:sp>
    <dsp:sp modelId="{1DF02694-223B-4C8F-991B-1DF79ACCB030}">
      <dsp:nvSpPr>
        <dsp:cNvPr id="0" name=""/>
        <dsp:cNvSpPr/>
      </dsp:nvSpPr>
      <dsp:spPr>
        <a:xfrm rot="5400000">
          <a:off x="5184033" y="1426234"/>
          <a:ext cx="988869" cy="3580325"/>
        </a:xfrm>
        <a:prstGeom prst="round2Same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Plan </a:t>
          </a:r>
          <a:r>
            <a:rPr lang="es-ES" sz="1400" kern="1200" noProof="0" dirty="0" smtClean="0"/>
            <a:t>Nacional</a:t>
          </a:r>
          <a:r>
            <a:rPr lang="en-US" sz="1400" kern="1200" dirty="0" smtClean="0"/>
            <a:t> </a:t>
          </a:r>
          <a:r>
            <a:rPr lang="es-ES" sz="1400" kern="1200" noProof="0" dirty="0" smtClean="0"/>
            <a:t>para</a:t>
          </a:r>
          <a:r>
            <a:rPr lang="en-US" sz="1400" kern="1200" dirty="0" smtClean="0"/>
            <a:t> el </a:t>
          </a:r>
          <a:r>
            <a:rPr lang="es-ES" sz="1400" kern="1200" noProof="0" dirty="0" smtClean="0"/>
            <a:t>Buen</a:t>
          </a:r>
          <a:r>
            <a:rPr lang="en-US" sz="1400" kern="1200" dirty="0" smtClean="0"/>
            <a:t>  </a:t>
          </a:r>
          <a:r>
            <a:rPr lang="es-ES" sz="1400" kern="1200" noProof="0" dirty="0" smtClean="0"/>
            <a:t>Vivir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Transformación</a:t>
          </a:r>
          <a:r>
            <a:rPr lang="en-US" sz="1400" kern="1200" dirty="0" smtClean="0"/>
            <a:t> </a:t>
          </a:r>
          <a:r>
            <a:rPr lang="es-ES" sz="1400" kern="1200" noProof="0" dirty="0" smtClean="0"/>
            <a:t>de</a:t>
          </a:r>
          <a:r>
            <a:rPr lang="en-US" sz="1400" kern="1200" dirty="0" smtClean="0"/>
            <a:t> la </a:t>
          </a:r>
          <a:r>
            <a:rPr lang="es-ES" sz="1400" kern="1200" noProof="0" dirty="0" smtClean="0"/>
            <a:t>Matriz</a:t>
          </a:r>
          <a:r>
            <a:rPr lang="en-US" sz="1400" kern="1200" dirty="0" smtClean="0"/>
            <a:t> </a:t>
          </a:r>
          <a:r>
            <a:rPr lang="es-ES" sz="1400" kern="1200" noProof="0" dirty="0" smtClean="0"/>
            <a:t>Productiva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 rot="-5400000">
        <a:off x="3888306" y="2770235"/>
        <a:ext cx="3532052" cy="892323"/>
      </dsp:txXfrm>
    </dsp:sp>
    <dsp:sp modelId="{7E185601-F736-4A0C-9D2F-E6BEE71EEBFE}">
      <dsp:nvSpPr>
        <dsp:cNvPr id="0" name=""/>
        <dsp:cNvSpPr/>
      </dsp:nvSpPr>
      <dsp:spPr>
        <a:xfrm>
          <a:off x="105" y="2598353"/>
          <a:ext cx="3888200" cy="1236087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Alinear la oferta académica SECAP con los requerimientos institucionales </a:t>
          </a:r>
          <a:endParaRPr lang="en-US" sz="1900" kern="1200" dirty="0"/>
        </a:p>
      </dsp:txBody>
      <dsp:txXfrm>
        <a:off x="60446" y="2658694"/>
        <a:ext cx="3767518" cy="1115405"/>
      </dsp:txXfrm>
    </dsp:sp>
    <dsp:sp modelId="{61A8B136-059E-4B30-9976-B62DF34A4BBE}">
      <dsp:nvSpPr>
        <dsp:cNvPr id="0" name=""/>
        <dsp:cNvSpPr/>
      </dsp:nvSpPr>
      <dsp:spPr>
        <a:xfrm rot="5400000">
          <a:off x="5184033" y="2724126"/>
          <a:ext cx="988869" cy="3580325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Para </a:t>
          </a:r>
          <a:r>
            <a:rPr lang="es-ES" sz="1400" kern="1200" noProof="0" dirty="0" smtClean="0"/>
            <a:t>promover</a:t>
          </a:r>
          <a:r>
            <a:rPr lang="en-US" sz="1400" kern="1200" dirty="0" smtClean="0"/>
            <a:t> el </a:t>
          </a:r>
          <a:r>
            <a:rPr lang="es-ES" sz="1400" kern="1200" noProof="0" dirty="0" smtClean="0"/>
            <a:t>desarrollo</a:t>
          </a:r>
          <a:r>
            <a:rPr lang="en-US" sz="1400" kern="1200" dirty="0" smtClean="0"/>
            <a:t>  </a:t>
          </a:r>
          <a:r>
            <a:rPr lang="es-ES" sz="1400" kern="1200" noProof="0" dirty="0" smtClean="0"/>
            <a:t>institucional</a:t>
          </a:r>
          <a:r>
            <a:rPr lang="en-US" sz="1400" kern="1200" dirty="0" smtClean="0"/>
            <a:t> en </a:t>
          </a:r>
          <a:r>
            <a:rPr lang="es-ES" sz="1400" kern="1200" noProof="0" dirty="0" smtClean="0"/>
            <a:t>distintas</a:t>
          </a:r>
          <a:r>
            <a:rPr lang="en-US" sz="1400" kern="1200" dirty="0" smtClean="0"/>
            <a:t>  </a:t>
          </a:r>
          <a:r>
            <a:rPr lang="es-ES" sz="1400" kern="1200" noProof="0" dirty="0" smtClean="0"/>
            <a:t>áreas</a:t>
          </a:r>
          <a:endParaRPr lang="es-ES" sz="1400" kern="1200" noProof="0" dirty="0"/>
        </a:p>
      </dsp:txBody>
      <dsp:txXfrm rot="-5400000">
        <a:off x="3888306" y="4068127"/>
        <a:ext cx="3532052" cy="892323"/>
      </dsp:txXfrm>
    </dsp:sp>
    <dsp:sp modelId="{44A1C956-B1B2-492F-B6B5-9135FA37CFB6}">
      <dsp:nvSpPr>
        <dsp:cNvPr id="0" name=""/>
        <dsp:cNvSpPr/>
      </dsp:nvSpPr>
      <dsp:spPr>
        <a:xfrm>
          <a:off x="0" y="3898815"/>
          <a:ext cx="3888200" cy="123608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Generar alianzas estratégicas interinstitucionales e internacionales </a:t>
          </a:r>
          <a:endParaRPr lang="en-US" sz="1900" kern="1200" dirty="0"/>
        </a:p>
      </dsp:txBody>
      <dsp:txXfrm>
        <a:off x="60341" y="3959156"/>
        <a:ext cx="3767518" cy="1115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F7E2-2840-44F7-9421-DBCB184FA223}">
      <dsp:nvSpPr>
        <dsp:cNvPr id="0" name=""/>
        <dsp:cNvSpPr/>
      </dsp:nvSpPr>
      <dsp:spPr>
        <a:xfrm>
          <a:off x="3088298" y="1854395"/>
          <a:ext cx="1853942" cy="1516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 Nacional de  Capacitación</a:t>
          </a:r>
          <a:endParaRPr lang="es-E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9802" y="2076478"/>
        <a:ext cx="1310934" cy="1072313"/>
      </dsp:txXfrm>
    </dsp:sp>
    <dsp:sp modelId="{3BFF6E34-8C75-47E9-9990-B1D8DCE57224}">
      <dsp:nvSpPr>
        <dsp:cNvPr id="0" name=""/>
        <dsp:cNvSpPr/>
      </dsp:nvSpPr>
      <dsp:spPr>
        <a:xfrm rot="5400000">
          <a:off x="3752572" y="1147296"/>
          <a:ext cx="597023" cy="541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833814" y="1174377"/>
        <a:ext cx="434540" cy="324966"/>
      </dsp:txXfrm>
    </dsp:sp>
    <dsp:sp modelId="{6604CD46-A05B-4B86-9DEE-25735B3E187A}">
      <dsp:nvSpPr>
        <dsp:cNvPr id="0" name=""/>
        <dsp:cNvSpPr/>
      </dsp:nvSpPr>
      <dsp:spPr>
        <a:xfrm>
          <a:off x="2863745" y="126734"/>
          <a:ext cx="2452843" cy="9575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Normativa Gubernamental e Institucional</a:t>
          </a:r>
          <a:endParaRPr lang="es-ES" sz="1500" b="1" kern="1200" dirty="0"/>
        </a:p>
      </dsp:txBody>
      <dsp:txXfrm>
        <a:off x="3222956" y="266957"/>
        <a:ext cx="1734421" cy="677055"/>
      </dsp:txXfrm>
    </dsp:sp>
    <dsp:sp modelId="{FA511175-2A37-43BB-BA77-EDDE4D3A19FA}">
      <dsp:nvSpPr>
        <dsp:cNvPr id="0" name=""/>
        <dsp:cNvSpPr/>
      </dsp:nvSpPr>
      <dsp:spPr>
        <a:xfrm rot="16200000">
          <a:off x="3912947" y="3479573"/>
          <a:ext cx="507350" cy="516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989050" y="3659066"/>
        <a:ext cx="355145" cy="310172"/>
      </dsp:txXfrm>
    </dsp:sp>
    <dsp:sp modelId="{E91F719F-36C1-410F-8AAB-5EBBF3188343}">
      <dsp:nvSpPr>
        <dsp:cNvPr id="0" name=""/>
        <dsp:cNvSpPr/>
      </dsp:nvSpPr>
      <dsp:spPr>
        <a:xfrm>
          <a:off x="2936856" y="4128673"/>
          <a:ext cx="2390884" cy="10252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Oferta  formativa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SECAP a nivel zonal</a:t>
          </a:r>
          <a:endParaRPr lang="es-ES" sz="1500" b="1" kern="1200" dirty="0"/>
        </a:p>
      </dsp:txBody>
      <dsp:txXfrm>
        <a:off x="3286993" y="4278824"/>
        <a:ext cx="1690610" cy="724992"/>
      </dsp:txXfrm>
    </dsp:sp>
    <dsp:sp modelId="{96936282-9108-476F-8E69-86BCB2B89305}">
      <dsp:nvSpPr>
        <dsp:cNvPr id="0" name=""/>
        <dsp:cNvSpPr/>
      </dsp:nvSpPr>
      <dsp:spPr>
        <a:xfrm>
          <a:off x="2467866" y="2429607"/>
          <a:ext cx="645454" cy="516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2467866" y="2532997"/>
        <a:ext cx="490368" cy="310172"/>
      </dsp:txXfrm>
    </dsp:sp>
    <dsp:sp modelId="{375C02BB-E5E3-472D-9F18-8B9E66C2769E}">
      <dsp:nvSpPr>
        <dsp:cNvPr id="0" name=""/>
        <dsp:cNvSpPr/>
      </dsp:nvSpPr>
      <dsp:spPr>
        <a:xfrm>
          <a:off x="42717" y="2092113"/>
          <a:ext cx="2395066" cy="12010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Contextualización sistema laboral, social y productivo</a:t>
          </a:r>
          <a:endParaRPr lang="es-ES" sz="1200" b="1" kern="1200" dirty="0"/>
        </a:p>
      </dsp:txBody>
      <dsp:txXfrm>
        <a:off x="393466" y="2268009"/>
        <a:ext cx="1693568" cy="849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242C-0895-46FE-B9BD-2B32CDDE4ADA}">
      <dsp:nvSpPr>
        <dsp:cNvPr id="0" name=""/>
        <dsp:cNvSpPr/>
      </dsp:nvSpPr>
      <dsp:spPr>
        <a:xfrm>
          <a:off x="0" y="0"/>
          <a:ext cx="7992888" cy="144016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SECTOR PRODUCTIVO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992888" cy="777686"/>
      </dsp:txXfrm>
    </dsp:sp>
    <dsp:sp modelId="{B3015113-0777-49D8-A9EB-5E61E199396F}">
      <dsp:nvSpPr>
        <dsp:cNvPr id="0" name=""/>
        <dsp:cNvSpPr/>
      </dsp:nvSpPr>
      <dsp:spPr>
        <a:xfrm>
          <a:off x="975" y="748883"/>
          <a:ext cx="1598187" cy="66247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Personas naturales o </a:t>
          </a:r>
          <a:r>
            <a:rPr lang="es-ES" sz="1400" b="1" kern="1200" dirty="0" smtClean="0">
              <a:solidFill>
                <a:srgbClr val="002060"/>
              </a:solidFill>
            </a:rPr>
            <a:t>jurídicas</a:t>
          </a:r>
          <a:endParaRPr lang="es-ES" sz="1400" b="1" kern="1200" dirty="0">
            <a:solidFill>
              <a:srgbClr val="002060"/>
            </a:solidFill>
          </a:endParaRPr>
        </a:p>
      </dsp:txBody>
      <dsp:txXfrm>
        <a:off x="975" y="748883"/>
        <a:ext cx="1598187" cy="662473"/>
      </dsp:txXfrm>
    </dsp:sp>
    <dsp:sp modelId="{663BCAA8-C023-49C1-87A6-4CB1A88A7323}">
      <dsp:nvSpPr>
        <dsp:cNvPr id="0" name=""/>
        <dsp:cNvSpPr/>
      </dsp:nvSpPr>
      <dsp:spPr>
        <a:xfrm>
          <a:off x="1599163" y="748883"/>
          <a:ext cx="1598187" cy="66247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Micro empresa</a:t>
          </a:r>
          <a:endParaRPr lang="es-ES" sz="1400" b="1" kern="1200" dirty="0">
            <a:solidFill>
              <a:srgbClr val="002060"/>
            </a:solidFill>
          </a:endParaRPr>
        </a:p>
      </dsp:txBody>
      <dsp:txXfrm>
        <a:off x="1599163" y="748883"/>
        <a:ext cx="1598187" cy="662473"/>
      </dsp:txXfrm>
    </dsp:sp>
    <dsp:sp modelId="{5C5F4B74-6B4A-4644-B9F1-59D782DF97CC}">
      <dsp:nvSpPr>
        <dsp:cNvPr id="0" name=""/>
        <dsp:cNvSpPr/>
      </dsp:nvSpPr>
      <dsp:spPr>
        <a:xfrm>
          <a:off x="3197350" y="748883"/>
          <a:ext cx="1598187" cy="66247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Pequeña empresa</a:t>
          </a:r>
          <a:endParaRPr lang="es-ES" sz="1400" b="1" kern="1200" dirty="0">
            <a:solidFill>
              <a:srgbClr val="002060"/>
            </a:solidFill>
          </a:endParaRPr>
        </a:p>
      </dsp:txBody>
      <dsp:txXfrm>
        <a:off x="3197350" y="748883"/>
        <a:ext cx="1598187" cy="662473"/>
      </dsp:txXfrm>
    </dsp:sp>
    <dsp:sp modelId="{F1635D3C-17B8-4862-9355-33A98106C2AD}">
      <dsp:nvSpPr>
        <dsp:cNvPr id="0" name=""/>
        <dsp:cNvSpPr/>
      </dsp:nvSpPr>
      <dsp:spPr>
        <a:xfrm>
          <a:off x="4795537" y="748883"/>
          <a:ext cx="1598187" cy="66247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Mediana empresa</a:t>
          </a:r>
          <a:endParaRPr lang="es-ES" sz="1400" b="1" kern="1200" dirty="0">
            <a:solidFill>
              <a:srgbClr val="002060"/>
            </a:solidFill>
          </a:endParaRPr>
        </a:p>
      </dsp:txBody>
      <dsp:txXfrm>
        <a:off x="4795537" y="748883"/>
        <a:ext cx="1598187" cy="662473"/>
      </dsp:txXfrm>
    </dsp:sp>
    <dsp:sp modelId="{7C8FDDA6-C030-4C2B-8030-A413BBCDFAE2}">
      <dsp:nvSpPr>
        <dsp:cNvPr id="0" name=""/>
        <dsp:cNvSpPr/>
      </dsp:nvSpPr>
      <dsp:spPr>
        <a:xfrm>
          <a:off x="6393724" y="748883"/>
          <a:ext cx="1598187" cy="66247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Grande empresa</a:t>
          </a:r>
          <a:endParaRPr lang="es-ES" sz="1400" b="1" kern="1200" dirty="0">
            <a:solidFill>
              <a:srgbClr val="002060"/>
            </a:solidFill>
          </a:endParaRPr>
        </a:p>
      </dsp:txBody>
      <dsp:txXfrm>
        <a:off x="6393724" y="748883"/>
        <a:ext cx="1598187" cy="662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242C-0895-46FE-B9BD-2B32CDDE4ADA}">
      <dsp:nvSpPr>
        <dsp:cNvPr id="0" name=""/>
        <dsp:cNvSpPr/>
      </dsp:nvSpPr>
      <dsp:spPr>
        <a:xfrm>
          <a:off x="0" y="0"/>
          <a:ext cx="8048648" cy="1224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  <a:effectLst/>
            </a:rPr>
            <a:t>SECTOR SOCIAL – GRUPOS DE ATENCIÓN PRIORITARIA - MCDS</a:t>
          </a:r>
          <a:endParaRPr lang="es-ES" sz="2000" b="1" kern="1200" dirty="0">
            <a:solidFill>
              <a:schemeClr val="bg1"/>
            </a:solidFill>
            <a:effectLst/>
          </a:endParaRPr>
        </a:p>
      </dsp:txBody>
      <dsp:txXfrm>
        <a:off x="0" y="0"/>
        <a:ext cx="8048648" cy="661033"/>
      </dsp:txXfrm>
    </dsp:sp>
    <dsp:sp modelId="{B3015113-0777-49D8-A9EB-5E61E199396F}">
      <dsp:nvSpPr>
        <dsp:cNvPr id="0" name=""/>
        <dsp:cNvSpPr/>
      </dsp:nvSpPr>
      <dsp:spPr>
        <a:xfrm>
          <a:off x="3930" y="636550"/>
          <a:ext cx="2680262" cy="563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Una condición de vulnerabilidad</a:t>
          </a:r>
          <a:endParaRPr lang="es-ES" sz="1400" b="1" kern="1200" dirty="0"/>
        </a:p>
      </dsp:txBody>
      <dsp:txXfrm>
        <a:off x="3930" y="636550"/>
        <a:ext cx="2680262" cy="563102"/>
      </dsp:txXfrm>
    </dsp:sp>
    <dsp:sp modelId="{39BD5E71-8542-442A-9BCD-E3A81E8EB354}">
      <dsp:nvSpPr>
        <dsp:cNvPr id="0" name=""/>
        <dsp:cNvSpPr/>
      </dsp:nvSpPr>
      <dsp:spPr>
        <a:xfrm>
          <a:off x="2684192" y="636550"/>
          <a:ext cx="2680262" cy="563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Doble condición de vulnerabilidad</a:t>
          </a:r>
          <a:endParaRPr lang="es-ES" sz="1400" b="1" kern="1200" dirty="0"/>
        </a:p>
      </dsp:txBody>
      <dsp:txXfrm>
        <a:off x="2684192" y="636550"/>
        <a:ext cx="2680262" cy="563102"/>
      </dsp:txXfrm>
    </dsp:sp>
    <dsp:sp modelId="{B9A3CB67-56CC-4DCD-816F-B59003C5B8E6}">
      <dsp:nvSpPr>
        <dsp:cNvPr id="0" name=""/>
        <dsp:cNvSpPr/>
      </dsp:nvSpPr>
      <dsp:spPr>
        <a:xfrm>
          <a:off x="5368385" y="648105"/>
          <a:ext cx="2680262" cy="563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Actores de la Economía Popular y Solidaria - EPS</a:t>
          </a:r>
          <a:endParaRPr lang="es-ES" sz="1400" b="1" kern="1200" dirty="0"/>
        </a:p>
      </dsp:txBody>
      <dsp:txXfrm>
        <a:off x="5368385" y="648105"/>
        <a:ext cx="2680262" cy="5631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242C-0895-46FE-B9BD-2B32CDDE4ADA}">
      <dsp:nvSpPr>
        <dsp:cNvPr id="0" name=""/>
        <dsp:cNvSpPr/>
      </dsp:nvSpPr>
      <dsp:spPr>
        <a:xfrm>
          <a:off x="0" y="0"/>
          <a:ext cx="7992888" cy="12241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SECTOR PÚBLICO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992888" cy="661033"/>
      </dsp:txXfrm>
    </dsp:sp>
    <dsp:sp modelId="{B3015113-0777-49D8-A9EB-5E61E199396F}">
      <dsp:nvSpPr>
        <dsp:cNvPr id="0" name=""/>
        <dsp:cNvSpPr/>
      </dsp:nvSpPr>
      <dsp:spPr>
        <a:xfrm>
          <a:off x="0" y="636550"/>
          <a:ext cx="3996443" cy="56310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Servidores Públicos</a:t>
          </a:r>
          <a:endParaRPr lang="es-ES" sz="1400" b="1" kern="1200" dirty="0"/>
        </a:p>
      </dsp:txBody>
      <dsp:txXfrm>
        <a:off x="0" y="636550"/>
        <a:ext cx="3996443" cy="563102"/>
      </dsp:txXfrm>
    </dsp:sp>
    <dsp:sp modelId="{71257125-7881-419F-A32A-8E1974A4383A}">
      <dsp:nvSpPr>
        <dsp:cNvPr id="0" name=""/>
        <dsp:cNvSpPr/>
      </dsp:nvSpPr>
      <dsp:spPr>
        <a:xfrm>
          <a:off x="3996444" y="636550"/>
          <a:ext cx="3996443" cy="56310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Trabajadores</a:t>
          </a:r>
          <a:r>
            <a:rPr lang="es-ES" sz="2000" b="1" kern="1200" dirty="0" smtClean="0"/>
            <a:t> </a:t>
          </a:r>
          <a:r>
            <a:rPr lang="es-ES" sz="1400" b="1" kern="1200" dirty="0" smtClean="0"/>
            <a:t>Públicos</a:t>
          </a:r>
          <a:endParaRPr lang="es-ES" sz="1400" b="1" kern="1200" dirty="0"/>
        </a:p>
      </dsp:txBody>
      <dsp:txXfrm>
        <a:off x="3996444" y="636550"/>
        <a:ext cx="3996443" cy="56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C3FB98-FFFA-5647-8500-2A669644759C}" type="datetimeFigureOut">
              <a:rPr lang="en-US"/>
              <a:pPr/>
              <a:t>10/8/2014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887B54-3B6B-6A48-83AC-C94B267F1765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16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31A205-2B3B-1447-91EE-5360BFD56834}" type="datetimeFigureOut">
              <a:rPr lang="en-US"/>
              <a:pPr/>
              <a:t>10/8/2014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EF9DA2-613B-9249-A81F-8ED23CC3DF87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06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ción">
    <p:bg>
      <p:bgPr>
        <a:solidFill>
          <a:srgbClr val="004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44588"/>
            <a:ext cx="9166226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119813"/>
            <a:ext cx="91440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663"/>
            <a:ext cx="9144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877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880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1737F-C1EF-2843-BCBD-17F6186E489E}" type="datetimeFigureOut">
              <a:rPr lang="en-US"/>
              <a:pPr/>
              <a:t>10/8/2014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89D-AC0C-FE45-A94F-6E6F0FE1C6B8}" type="slidenum">
              <a:rPr lang="en-US"/>
              <a:pPr/>
              <a:t>‹Nº›</a:t>
            </a:fld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35" y="407830"/>
            <a:ext cx="15097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1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94" y="397238"/>
            <a:ext cx="1546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/>
                <a:cs typeface="Helvetica Neue"/>
              </a:defRPr>
            </a:lvl1pPr>
            <a:lvl2pPr>
              <a:defRPr b="0" i="0">
                <a:latin typeface="Helvetica Neue"/>
                <a:cs typeface="Helvetica Neue"/>
              </a:defRPr>
            </a:lvl2pPr>
            <a:lvl3pPr>
              <a:defRPr b="0" i="0">
                <a:latin typeface="Helvetica Neue"/>
                <a:cs typeface="Helvetica Neue"/>
              </a:defRPr>
            </a:lvl3pPr>
            <a:lvl4pPr>
              <a:defRPr b="0" i="0">
                <a:latin typeface="Helvetica Neue"/>
                <a:cs typeface="Helvetica Neue"/>
              </a:defRPr>
            </a:lvl4pPr>
            <a:lvl5pPr>
              <a:defRPr b="0" i="0">
                <a:latin typeface="Helvetica Neue"/>
                <a:cs typeface="Helvetica Neue"/>
              </a:defRPr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775"/>
            <a:ext cx="8229600" cy="526774"/>
          </a:xfrm>
          <a:prstGeom prst="rect">
            <a:avLst/>
          </a:prstGeom>
        </p:spPr>
        <p:txBody>
          <a:bodyPr vert="horz"/>
          <a:lstStyle>
            <a:lvl1pPr algn="l">
              <a:defRPr sz="2000" b="1" i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ED68B-EA82-5544-B96E-0FF9E78FBE71}" type="datetimeFigureOut">
              <a:rPr lang="en-US"/>
              <a:pPr/>
              <a:t>10/8/2014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C379-018A-9843-8C1C-BC1FA643B864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0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05956" y="3205956"/>
            <a:ext cx="6858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6C6E0-69A5-4344-9E4F-4CC61EAF1655}" type="datetimeFigureOut">
              <a:rPr lang="en-US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11A6F-A694-2443-809A-149145564C7B}" type="slidenum">
              <a:rPr lang="en-US"/>
              <a:pPr/>
              <a:t>‹Nº›</a:t>
            </a:fld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94" y="397238"/>
            <a:ext cx="1546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8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46088"/>
            <a:ext cx="5829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14700" y="3068638"/>
            <a:ext cx="5829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810DB-EE33-074A-A4BB-AD89CC26D8D8}" type="datetimeFigureOut">
              <a:rPr lang="en-US"/>
              <a:pPr/>
              <a:t>10/8/2014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0F662-F30E-314B-AC1E-48ABA89630C0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5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29C123-3568-3746-9344-5FBC78C6F687}" type="datetimeFigureOut">
              <a:rPr lang="en-US"/>
              <a:pPr/>
              <a:t>10/8/2014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CB964-7B5F-B149-A258-51E25FAD24E5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817EC9E-D30B-1741-81E4-A4506DFB53BA}" type="datetimeFigureOut">
              <a:rPr lang="en-US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4F05791-4C35-FD41-B327-DEDC2E0DFFD5}" type="slidenum">
              <a:rPr lang="en-US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1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5" Type="http://schemas.openxmlformats.org/officeDocument/2006/relationships/image" Target="../media/image5.emf"/><Relationship Id="rId4" Type="http://schemas.openxmlformats.org/officeDocument/2006/relationships/image" Target="../media/image10.emf"/><Relationship Id="rId9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13.emf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image" Target="../media/image16.png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14.emf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2.emf"/><Relationship Id="rId7" Type="http://schemas.openxmlformats.org/officeDocument/2006/relationships/image" Target="../media/image2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emf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em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em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em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4.emf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portada-power-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955" b="7346"/>
          <a:stretch>
            <a:fillRect/>
          </a:stretch>
        </p:blipFill>
        <p:spPr bwMode="auto">
          <a:xfrm>
            <a:off x="62466" y="44624"/>
            <a:ext cx="9005094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600"/>
            <a:ext cx="91535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" y="3176588"/>
            <a:ext cx="7367588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5" y="1179513"/>
            <a:ext cx="4026609" cy="116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72225"/>
            <a:ext cx="8048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6307138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01289" y="3469206"/>
            <a:ext cx="65124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</a:rPr>
              <a:t>SOCIALIZACIÓN METODOLÓGICA </a:t>
            </a:r>
          </a:p>
          <a:p>
            <a:pPr algn="ctr"/>
            <a:r>
              <a:rPr lang="es-ES_tradnl" sz="3600" b="1" dirty="0" smtClean="0">
                <a:solidFill>
                  <a:schemeClr val="bg1"/>
                </a:solidFill>
              </a:rPr>
              <a:t>PLAN NACIONAL DE PERFECCIONAMIENTO, CAPACITACIÓN Y FORMACIÓN 2015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BQUEhQVFBUUFhQVFRUXFRQVFhYVFRcVFRQUFRcXHCYeGBokGRYUHy8hJCcpLCwsFR4xNTAqNSYrLCkBCQoKDgwOGg8PGikkHyQ1LSksLC4tLywsKi8pLCksKSwsLCwsLCwpKSwsLCksLCwsLCopLCwsLCksLCwsKSksKf/AABEIAHEBvQMBIgACEQEDEQH/xAAcAAABBQEBAQAAAAAAAAAAAAAAAQIDBQYHBAj/xABPEAACAAQDAwgEBg8GBgMAAAABAgADBBEFEiEGMUEHEyJRYXGBkTKhscEUFUJSktEWFyMzRFNicoKDk7LC0uE0Q3OUorNFVYSjw/AkVNP/xAAbAQADAQEBAQEAAAAAAAAAAAAAAQIDBAYFB//EADcRAAEDAgIGCAUEAwEBAAAAAAEAAgMEERIhBRMxQVGRFCJhcYGSodEVQlLB4TJTsfAjQ/GCYv/aAAwDAQACEQMRAD8A7TVYjLl25yYqX3ZmC37rxB8fU/4+V+0X64mrsPSchSYoZTwPtHUe2OebQbEzJJLyrzJf+pfzhxHaIpoBXfSQwTHC9xafQre/H9P+PlftF+uFXHac7p8r6a/XHHHlEbwfKIiI01Y4r6w0LGdjyu1fHEn8bL+mv1wfHEj8bL+mv1xxUTSNxI8YkWvccb94EGqSOhBucuzHGJH46X9Nfrilq6GRMYsa6cL8FqQijuCxzdcWbioPmIkXGF4qR3EGAMcNibdEOYbtcfRbxsDpj+H1P+cMQzdnKc7sQqR/1YPtEY5cVl9ZHeIlWtlnc6+dvbB1gr6FK353clpTspT/APMqm3V8JWGztj6U7sQqB13qVa/mIolYHcQfGFtBidxRqJB/sPIeyspuwtORpiM2/Amap9QIiH7X8j/mJ81/njxwQ9Y7irDJh/sPIey9B5OZH/MB5Jf9+I6jk5k2+516X/KygepoivCXh6x/FUBP+4eQ9lN9rxLaYgl+P/ueGTNgbHo4ghHa5B/f3RHmhC0PWP4qgJ/3PQeym+whgNMQW9/xpC2+le8eV9lqoMQtbLI4N8LcX8L6Q/NDS0GscqAl3uv4BT/Y1VBb/GCZvmipmaeJaFbAKwWtiMs9f/ypgt57482aEzQ8bv6EYH8R5QvdPwasVQUxJWb5QNSygdViSb+qIUw3EN/w9B2fCyf6R5i0NzQYz2ckxG7s8oXpalxEAEVqEnh8LW4776eUPSXiR/DUHfVS/dePEWhC0GM8ByT1XY3yhe9pOJA/26Wf+qX3iE5zE1FxWS23i3wiSfHpWEV5aEzQ8XYOSNRxDfKFcS5uJ/8A3pAt1zpRv/pj1Ta7EVQEVtM7fNDSN3azAeyM4WhC0K/YOSRpQdzfKFe/G+KBb/CKY9nOU1/G4t64aNoMU/G0/wBOk/mijLQ3NB4DkmKRn0t8v5WhG0eKfjKbxem/niaXtJiQ1L0R7DMlD2PGXLxA9ag3svn9UO19wR0Fjvlb5fytj9l2Ii/Roz3TZfq+7awDbLELehR/tZd/96MfKqFYXU3EOzQrDgEfD497W8vytl9mleN8qjPdPS/+7DRtxXXA5mlHbz6W8bTYxxaEzQYRwCXw6L6W8j7rZNt1Wi/3CmPdPQj/AHI803bnEDul06/pIfbNjKFoTNDwjgFY0dCPlbyPutE+12J/OlDuNP73MSU+12JZtWp/02kKPMOIzBMJeKsOAWnQYiP0t8v5WsbbfEdRlpuq4Mu3gedsYhfbfEQLWkX6xzZ8NJloy94QmCw4BIaPh+lvL8rTnbTEtNZP/Y4fp6RIdvcQt6EjXj0b9/32Mnmht4LDgFXw+E/K3l+Vq/syxLrkecj/APSIF5QMQGv3M/oL7mvGaJhCYdhwCoaPh3sbyWpO32IaH7lY6einsz3hDyk1w0yyv2Z9zWjLEw3NBhbwCfw6DewclpxynVt90r9mf5oX7ZtaSNJXb9zOvm0ZlELGwF+6PTLw1jvIHrMBDBuCTqClG1o5LSnlQrFIzS5BvwAb2iYYQ8qdXvEqTbuf+eKJcOQbyT429kO+CoPkjxuYnqcFj0Kk+j0/Kvvts1F/vErzf64tsC5SXm5+ckC65bZGHHNvz93CMXzSfNXyizwCUt5mg3Jw/PhEM+lYzUNKIyQz+811+EKwsEci8esptBspe8yQLHe0vge1eo9kY55AO9Rfu1jqGJYmkhc0wmxNhYEknfaMfjkxKgtMkyz0LZ3Ftbi92Tfwtm7IsEr7lDUyWs+9uKzD4ch6x3GIHwnqbzH1RY3gvFhxX2hK8b1TzMLcdR7j9ceaZSuN6nyjQZoTPFB5WoqHb1mWhpjTMQd4B7wDEYw+WxAyqLkDq390XrFsKobws0YcKhhuZh4mN+/JWTumgfS98Z7Gtjnp5mQve4uGtoR58DpDEjSpi0hTTHC12fcqQYnNHyz42Pth4xqaOIPeo90XmDbATalSyzJahWy65r3sDwHbDNotg5lJLVy6zMzZcqqRbQm9yeyHdl7K+lUhk1dxi4W/CqBj8ziFPgR74cNom4oPAmK96VxvVvIxCy23iKwtXWIIjuVuNo+tD9L+kO+yNeKN6ooyYaYNW1PosXBX32RS+p/IfXC/ZBL/ACvL+sZ0w0w9W1Poca0nx9L62+jB8eSus/RMZqCDVNR0OPtWl+O5XWfomGnHJfWfomM5BD1QR0SPtWhOOS/yvo/1hpx1OpvIfXFBCQatqfRY1enH1+a3qiNsfHBD5/0inhIeran0ePgrVsePBB5mImxx+pR4H64r4IeBqoQsG5etsWmH5Vu4CInrXO928492AbMz6xyslLgWzMTZFv8AOPuFzG1p+RhiOnUqD1LLLDzLD2RJexu1cc9bS05wyOAPDafRc2Zyd5vCRrdreT56GWJpmrMUsEAylWuQTu1HDrjLLTsdynyi2uBFwuiCojnZjjNwinqWQ3XxHA98W9PiKv2HqPuMVi0D9Vu8xKuGdbDwEJ2EpvDHK2LQ0vHmky8otmJ74fmjKywwqUvCF4SVLZjZQSeyPdJwZj6TAdg1P1QiQFLnNZtK8BaELxeSsKli2l+1jp4xvqPYuQJGWyl2APOKBoeGX8n2xBkAXDUaRigtcHNcl16oSx6j5GNRVrkdluGyki6m4NuqPOZkGPsW4qb5gLOlobnjQtMi+2S2alVDGZMCMEI6GlyeBb8ns4w9ZbalLWthYXvGS5+WhM0bLbXY6VIcPKbKswn7ne5U7zYfN9kZGZQsDpYjr/pFtcCuinqYp2B7Tt4qNASbAXMWEjDwNW1PVw/rD5EoINN/E9cOMyJLuCHyE5NU2YDQaCGmZEDTY8j4mgNs3vHnCDbrIR3Vg0yGNMjz89fUG8NMyHhVhinMyLTZ59Zncn8cUJmRb7OPrM7k9rwEZKJ2f4j/AHeu0gwsVdBhOSdMmh7h79AXyg31OrG5iwsb7xa262t+u9/dHGvz9wAORum1VKsxcrqGXQ2IuNN0ZbaStSmUyZKBTMuzMGIy62sAPZujUNNOfLkOUi+a62v1EXv6orZtFKlk5JAYixIEtSWzGwYOxtprfjDC6Kd4Y7rZjba+S51nhC0Wm0g+7uWzIdMqMgAC8ACpII3xSl41AXqYzjaHKUtCZoiLwmeHZa4VIWjz1OJc00s2zZpiLvta53w/NFbjLfef8eX7YoDNMtyXeRFTtLg/wiSQPTXpJ38V8R7otop8D2hWoeol7plPNeW69lzkcdhHrBjnHFeLiL2HWN3Kl5MK/naeccpXLPZbE3Oir2aRPyh/eJf+J/A0XeG4Qkh5zS9Oemc6w4ByqqxHflv3kxmOVms5qjRgL/dQLbt6sIsZuyXdBIJa0PG8/ZLJ5PLgEz7XAOkvrH50U9Ps3zlZMpxMtkzdMre9svC/5XqjpFG15aHrVfYIw2DV5+P6iVYWEt2vfXfL0tACc10U9ZM8SEu2AkZBR4zsCsmQ80zA+QXtzYF9QN9z1xn8I2X+FPlRFsPSciyqO2289kdL2w/sU780fvLEex1KqUUoj5Yzk9ZbX2WHhDDyBdaR6SmZTF5N3XsOSzw5I5NtZrX7FsPK8ZnHuT803SN2lkgc4pOl/nKd3sjb0GJV8+tmAIkqklOUzOpLzcuhKa63PHcO2PPt1tvIkSZksAT3IyPLB6KZvxhG49g17ooOfe11UFfWiUNxYr7QN3juPoquRyPSyATUNY29FBx7zGawXYtZ9VzBdltnzGwJGTTd3x0zYLGPhOHyXPpAGW3fLOX2AHxivwChK4tW6dFVQg9s8lz+4fOASOF7lXHpOpbrWyPzAy2cbfdZbH+S5aaS034RcLbomWASSQAAQ3b1R48C5M5tSA+fm5Z3My3LDrVQd3abRttvJ4d6Wmv99mqW/NBCjzLHyjVORLS+5UHDgFHAdwg1rgEnaWqo4Gkuu5187DIDLhxusA/I1Ly6VDhusopHkCD64yGO7DzKVgJjXU+i6jot2dh7DGs2e5XDU1iSGkhEmtlRgxLAn0cwtbXs3XjY7WUKzaOcG+SjOD1MgLA+q3jD1j2mzk49JVlPM1lQbg92/uXL9nOTd6oZ8/Ny72zFblrb8ovu7Y0v2mpFvv8ANv3JbytF9sBi8qfQyubIJlqEdeKsL7x27x3w/aZsQUhqLmGUDpJMDBy2tyrXy2tbQ2hGR5da6yn0nVunLA/CAbf9NlyrH9l0pqhpOdny5elYL6QBtbXrEV4w9Oo+cWeN1Mx6iY05ckwnpLYixsALA8LARV1c0iWxG+xjoBNl6iJ0mrbjNzYXXadiKBJdDIEu1mQOSOLPqTf1eEeHbLbw0DKDTTJiML86CFQG5GS9j0tL2Nt43xiOTnlKWnlimqriWCebmgXyAm+VwNct72I3ezq8iqk1Mu6NLnS20Nirqew8PAxyubhd1gvFVMboqhz5m3BJPfftXL9pduUr5EoIjy8rszBsp3LYWIOu88BHn2b2Tm1huDklg2Mwgm56lHyj6hFpt1sWlMnPUwyS81nl8FLbmW+4X0twuI6HhtGsiQiKLBEAsOsC5PeTfziy8BvVX1ZK2OnpG9G3327uPjmsg/JSuXSobN2oLeQN/XGMx/Z6dRtaaAVN8rr6LW9h7DHQtkcQxCezTqlZcmQ1+blZCJhHySST0Rbr39Qih5R9t5DSHkSgJxuLuD0EZT8kj0m4aaa+EDHOxW2oo6yq14jcQ8b7bvHLZ+An0PJeZktHNRbMqtYS92YA2uW7YXC+TG7OZ0whFZggAAZlUkB2O5QbbhG6wRr00k9cqWf9Cxjdt+Uj4LOmU8qVzjLLvMYtlCZgLAAA3IDA+MSHPcbBcjK+tmeY2O9BkF7qXYRcoKzeiQCMqAXB1B1PVFHR4WXquYJIszqTbWy31t4CNLyc438KoEY2DSy0pgOGXVd/5JWIqKlIxmdp0RIEy/5UwhR+5MicwSCk2plY6VshzANudvuqrabZU01LNnLNB5tbgMm83AA0PWRFlguyFVKkNKatzo+v3qzLfeqsX0U9Vu6IeVTGuYpZagAmZMW4vborqfWRGzlnQdwgJOFYS1E2pY5x2k7hutbd3rk1TQsJ7SUu7BygsNTbTdwjQ0PJ87C82YE/JUZj4k6eqPXsrIVq+tc6lHKjszMxP7sXO0+0K0VM89wWy2AUaFmY2Avw7+yGSdgXVU1sweIotuXiSFn6zk6IF5U656nWwPiu7yig2QwCqnT5k2XUCnNNNMopl51X0BbMQ4DA3+q0QVfLK02S0sSTKmNpmV8wC8bXAIbtjQckNbztPPNrWnW6/kLFEOa0krSQ1UdK50xHAZA9/YvDtvg7yis2ZOM15jEHo5QABcBRc6dkeLAdkZ1UMwtLl/Pa+v5q8e/QRdcqyFvgaAkc5OKEj8rKvvjcy5Ky0CqLKgAA4BVFgPKFiIaFJr5IqWMt/U6+7YAbbNixzcmKW0nvfryrby/rGF2twWoomGYKZbaLNW5BPUQfRbs8iY0+E8r3PVqyTJCypkzm1fMS+psrMLW1NtOF42e1GGrUUc6W4GqMQeplGZW8CBFBzmEYkRV1VTStFRmD3fZci2W2In4hdy/NygbZ2BNyN4RRa9uJ0jXjkYk21qJt+vKlvK0WvJjikqbQS0lsM0rMrrxBLM2a3Ub3vFhtN8PFmouYIAOZJgOZjf5LXy7uBtA6V2KwNkqnSNSah0bXBgBsP+238lyDaXZn4HUmUs3MAqtmtlPSubWBPD2x5Vaw3k9pj2bR1k56l2qUyTTlDLYqBYACwJOlhffxiqMyOkXIzXradrjE3GbmwuVOZkXOzL6zO5Pa8Z0zIvNlWuZv6H8cJwyTqW2iPh/K7HiAnDoU6KpPSMxsuQXN26I1JPdxil2p2hmSWSWUFmUFjdlz9YQg3Wx4741xioq0YI7T3tZmMsy1GfLwTpA3bu1jhC/PaeRocMTQbd9zdZCfjFXULkRGCEWsiNaw3XY6+uFoJ1RStmd0UW1lTJoJYdQRblT2xqjIJW2epA5tiSwB1IzdIkXzW0svbGa+M6KZLSRd5Si2aZzcsZyOLHVgb637YsG6+rHKJAWNYMO+wJ8e/wALqXFFpJlKkwNMGUlLCzvma7ZHzcBrY3jIs8aSopMPkWJmTKi+5UK2FvnZbdfXBSYtTTWMuYeZlcFEmUAeu8wZmXv9cMZLrheY2nCHEbcx/G8rPzJDKiuQQr5sp4HKbN64hzRtcRwtasLLktIRJQYSgswO76fNBsoPWbnjGFmAgkEWIJBHEEaEGKBuuummEw7eHDh6J5aK/Fm1k/40v2x6s0VmOziqIw3rMVh3i5EW0ZrqLcl9Cxwx9pGoccqJuuQzpizV65bNqbdY0Yd3bD6flYr3mKpaWoJAOWUP4iYp9p0M1mnnVybvoBe/GwhMjLTZ29fFotHPjxa21iLL6GkT1dVZSCrAMpG4gi4I8IwXLP8A2BP8ZfY0c7wjlHrKaSsmU65EvlDIGIBN7XPCPZjW1VRXUdpxU5WzjKgXVSRw7LwmxFrrrKm0XLFOH3Fgu0bP16zqWTMU3Dy0PjlFx4G48IgptmZCVkyrUHnZi5SS11A0vYcL5R5RwzZ3bqqolKSXBQm+R1zKCd5XUEeBj3TuVSuaakwsgyZiECEISVK3YXu1gTa53wjC6+SydoucOdgIse30XXdvpuXDakjeJenmIpuSnaRJ1GsgkCbIGUrxKX6DjrFjY9o7Ywzbe1VZJmypzJkcBSFlgaG537+AjHyp0ynmhkZpbqdGU2PeD1RTYuqWldUei39HMbyL3uOS+kMcw558oy5c95BO90ALZeKgnd3jWMRjfJbJlUUz4PnaaAWLM1zMAFythYdo0398Zak5Y61FAYSZh+cyEE9+RgPVCPyi1VWGSY4QfNljICOom5b1xIje1ZUtDVxPADgBe/f9yr7kRxTSopydxWao7xkf2JHTZVGqu7gdKZlzHryAhfUTHzpQY1NoappkggNZhqMwytY2t4Dyi+k8rOIMwGeXqR/dL9cU+Ik3Cqs0bLJM50drFezlIx4jEVddeYeWAO2V0yPpEx1vDMSl1MhJsshkmLfz3qe0agiOAYyGmhmOrFi57Sxu3t9UQbP7WVNESZEwgE3ZGGZG71PHtFjDdFiaLLqrdG442NYc2i3euzYVyZ0lPUiolh8yksilgUQm40Fr6X0udIm5QMYWTQzVBHOTkaVLXicwsx7gDv7o5xN5Z60iwWQp68jn1FrRRTsVnT2efUOXcjS+gCjUBQNFF+AiRE693Lmp9GzyzNfUG4HbfYtfsZybNMppVTLqptPMfMSEA3B2UahgdQAdb746tQyCktVZzMZQAXawZj8420jh2E8rFXTyklqsllQBVurA2HaGET1vLFWzBlQSpV9LqhZvDMSPVA+N7is6qhqp5DexF8u7ldXHKpUoKxAtiwlDPb845b+HtjFNU9nZDps5nOaYSztqzE3JPEkxDOIAJ6gY3a2wsvVUsAghbGc7DauibL8mNJUUUqZNEwO4ZsyuRoWOUW1G4DhGv2X2MkUGfmS55y2Yu1/RvawAAG8xyXB+Vesp5aSwJToihVDIQQFFgLqRHrqOWesYWVJKdoVmPhdrRg6OQrytRSVkrnC/VJ2X7cltuVzFll4e0u4zzmVVHGysGZu4WA8Yudi9pErKSW6kZ1AWavFXAsb9htcd8cKrq2dVZpk+YzzG3FuAG4ADQDsFo8mF4xOpZmeS7S3GhtxHUwOjDsMVqerbeul+h7U7WX622+7Pd6BfQW02zzViCX8ImSZZvnWWFvMHUWOoHZuPG8YHb7k+l0tHzlMrWli027FiQSLTT3bja2hHVFXL5Z60LYpIY/OKMPMBrRXYztfUVtPMM6abKR9zSyS9SN4Grcd5MJrHtWdHR1cLx1gGj19/FdxwL+yyP8KV+4scY25mBcSrNLl7KbncCibhbuhKLlSrQJctWlqoyILSwTYWUakngIjxJefmtNmks7m7HQXIAG4C24CGxhYc10aMoXQTOfLaxG7vCveRLFLTZ8gn0lExR2ocreph5R1VKRRMaZbpMqqT+ShYr++0fOkjEplFV87IOVgDluMws4sQQd/Hyi+l8rWIEgB5epA+9Lx8YUkRcbhc1do2SWYvjtY/32Xq5WcWMyt5sHoyRLW3DMekx9YHhHaJfojuHsj542hnl801rF2fMxtvJJJi3kcq9ezqueWovboyl3fpXgfGSABuWtbo58jIo47dUWPor/ZHaFJGM10qawUT5rBCTYZ1drKT2hjbtHbHRsWwiXUyWkzlzI1rjcQRqCDwIPGPnPHGZ5zzW1MxixNrdI79B2xeYNyn1tOoQOs1RoBNXMQOoMCG8yYb4ic2qKvRkjnB8Z62V/DeCt1inJFIWncU2fnr5lLte9v7vcAAevrtByMSytPUqwIIqCCDvBCLcGMu3K3Vzbr9zlX3FEN+67k2ilwnb6rpedEplJmzDMdnXOxY6XuT2QYHltiqNJVvpjHI4G5yz2cVvuWeoKS6R13rOLDvUKw9YEbfA8Zl1VOk6WQVcajirfKRu0HSOFY9tPUV0pBPcNkJZQEVddx3DqivwHaioo2LU8wrf0lIDI3ep08d8LUkttvSl0VIadjCRiF7cMzsXaKLkypJVUKhQ+ZWzqhb7mrb7gWvYHcCY9u2+NrTUc0kjPMVpcscSzC1+4A3PdHMn5Z60rYJIB+dkY+ovaM3X43Pqphm1Dl2tYX0CjfZVGgEAicT1lFNoueaZpqDkO2+QWw2H5OWnU0upSpm08ws4GQfJVsosQQeB4x1nDaZpcpUeY01lFjMawZj1m2kcNwTlSqqWUspFlMiXsGVr6kk6hhxJj2VfLJWupCLJlk/KVCzDuzEj1GE+N7ioq6KqmkOYLb5d27ddW3LBMT4TJAtnEs5rb7Fuhf/AFRz8tD59W8xi8xi7tqzMbkntiO8dLG4RZeuooOjwNiJvZEaDZQ/fP0P44z8X+yn97+h/HDf+lOrP+I+H8rvM6aFUs2gAuTqdPCMdWT6qdMd6SfLMoaAlkuDxButxr7tYvW2glic0gkJMFsomaK992Ug+rQxZS001C3O+w0vHzhkvzmNxgzc25Oy+y3d97rFUNfihzEqLKCTziKt7cBaxPsjJyqSdUOzS5TMWJJyKQoJNzbgBr1x12tqAiFirOB8lVzMe4cYq8SM6bLVqNxLZTqryyAQeBDDokd0WHL6NPX4SS1jW3yvsA77XWAnbKVKmzIo0G+bKHhqwiqqZRRirWuN9mVh4FSQYsdphUS5rJUTC5YBjq+Q31suYAadmkUpPh9UbDNeip8b2hziDfgD9ypUnFSCpKkagg2IPWCN0LUVTOxZzdm1J6z1ntjz54QvFWXTgF7qTNENTTrMFmFwDfeRrBmhC0OyrCopeHy1IIWxG43MTsbix474YWhC0CYavP8AFcr5vrMeiUgUZVFhDS8Jnhqg1QzMNlk3y+RIgfD5Zt0d2g1IiXPCFoaeAcEkmSqXyi14J0pWFmF4C0NzQKsC8/xXL6j5mPRLlqosoAhC8IWhphgCbOplY3YXMNl0iKbgWI74dnhC0CeAKUvHmnUqMbka9Y0h+aGloFWAHamJRoOF+/WJXsRY7jDM0Jmh2VBgCiNAnb5w6XTqu4a9e+HFobmhoETeClzQ17EWMRl4TNBZaYUw0a9vnAlOo4ecOzQXhqRE0bk8tEcxA28QQQKy0HIqMUy9Xrj2UWU3Rh0Wtpu1Go3R54UQEXUGNtrWVkmHywbhRcajU8InMyPFKq76Hf7YeZkZ2K59XZLUU6ObsLkacYiSkRTcLYjdqYUzIY0yHZUIwpJ6hhZtRviFKdFNwouIQzIaZkOyvVhTM998eR6ROq3jDi8JeHZXqwdqVJaruHjEZkrfdDoIqyerbssgaaCGPJB3w+C8FlRAIsVGtOo4RIRCQXh2SAA2BRGmXt84ckkDcIdBeBRgaM7JbwQl4IFV0t40GyZ++/ofxxnY0Gyf97+h/HEP2Llqz/iPh/K65X0Eye6LOky3kiY+YFrMMpJlzFsbEEWBXfCy6ysDgfBhzdze86WXtwCgBQB3xnqvYzES7lK45WZmAM2cpAJJAsNB1aaRENmsXTVaoN2GaT++scWEcQvFCOMtAxsPAHELeu32C6BOZshKjpWNgd17aA2PX2x5J+Hc/LTnsysACRLmOozaEi6kZhfrjENgmNAX5+/Zzi+9bQk6Vjl9/wBE0/vg1f8A9BZtowP0ysv3roPMZwOcVcwv1NlO66kiKHFsDLAK8pqywNjMeTLKnscKGjMFscHBj/lz74cK3Gx8gnvSQfYYYjI3jmtI6V8Zu2SPze2Y5q+oeT2mFndHubHm2fMqnit1AzC/WYyuI8ntWHYoqTBckFWVLgm/oG2Xuj3DaLGBe9Nf9Tu8miNtqcXG+mP+Xc+wxYa8bwu2F1ZG4u1jHd7r8lQzdkaxd9PM8AG9hjyzMCqV3084fq2+qNf9nOIjfQ/9qeIedt8RUXahNhqTzc4aeuK6/YuwVtUNrWeb8rBzKKau+XMHfLce6IGBG8Ed4IjffbLqra0fqneGmWJBykVA0egJJ3ffB6jLMO7+HqthW1A2xDzhc6M0dYhOc/8Abx0X7YWh53D27NLjtvmli0eF+USnPpYfLPeZZ9suGC76fVaNrZj/AKT5gsPmhC0bg7Z0Tf8ADVPcJfuWF+OaFt+FPbrCD3Wgu7gr6e8fqidzb7rCF4QtG6mYlhdhegnA8RZhb/XEXwrBz6VLUJ9P+eHiPAqxpEftP5D3WJLQmaNm0zBT8ipHi38xhnNYKfl1K+v3GHi7CrGkG/tv8v5WOzQhaNocIwci4qqgfok/+KImwTCuFZP/AGRP/jgxdh5KhpCL6X+UrHFoTNGv+xzDTur3H50lvqEK+x1DYEYkmu4c3c+IDXEPGO3kr+Iwb8Xld7LHZoQmNy/JtKAB+HyRm1AZQpI7i948kzYOUP8AiFLvt6XHq0Jg1jUN0nSnY70d7LIXhI2J5Ouqtoz+st7oRuTSbwqKU8fvtvdD1jVfxGm+v+fZY+CNWvJzPJss2lYncBPBJ8LQfazrN45k26pywY28U/iFN+4OaykEak8mtdwlqe6bL+uI25Oa8fg58HlH+KDG3iqFfTH/AGN5hZqCNA2wNcPwZ/AofY0QtsVWj8Gm+C39kPG3iqFXAdj28wqWCLVtk6wfgs/9k59giJtnaob6eeP1Uz6oeIKxPEdjhzCr7w4TDHobCJ43yZo/Vv8AVEbUMwb0cd6t9UO4VY2neEznIQtAZDD5J8jDSCIWSoEJbwkJeC8NO6WCEvBDRdLeEvBCQJXS3hIIdKlliAoJJ3AAk+QgSJTbwR6JNEWR33LLC5r9bGyqB1nXyMWWFbH1M91CyZiqWUF2RlVQ1ukb8LG8SXALF88bAS5wFlTKpJsNSeEaKm5P6uZLExFlshv0udlgC3pZrm4tbUHURLjWy8/DZwm3llUcNLdml3e2o+5E5u+wO6NHiFE1Zh82fRF7z5yPOkKT6QXJNQDjdir9oOu4Rm6TZZfOnrjZjonDC7LEcx3HZbL2NlzRhY29m7whIVxYkHeDYxosK2X+EULTUDc6J4TU2Tm+bLMd3AiNSQBcrvlmbE0OectizkabYukZ+dy8Ob4gb8/1Rmpcot6IJ0voCdOJ7o7NyYYYqUV2kc27MczMNZgGqML62ANvA9cZzOwtXBpSpEEBO29gtvBBBHzl+foggggQiCCCBCLQloWCBCILQQQISWgtCwQISWhjU6neoPgIkggQmiUBuAHgIdBBAhENKA7wIdBAhQtRod6Kf0RELYRJO+TLPfLT6o9kEO6oOcN6q5uzNK3pU0k/q0+qPO+xNEfwaV4Lb2ReQQ8R4qxPKNjjzKzzbAUJ/B18GmD2NETcnVCf7kjumTf5o00EPG7irFVOPndzKyU3kwojuSYvaJjH968ed+Sil4NOH6an+GNrBD1r+K0FdUD5zzWCfkhkcJ00eEs+6IjyPSvx7/QSOhQQ9c/irGkqofP/AB7LnLcjy/JqCO+UvuIiM8kLcKofsiPY8dKgg1z+KoaUqvq9B7Lm9PyYVMokyqsISCCQrrod40aIxyb1qm6VYudCc85Se/fHTIIeucn8TqN5HILmX2CYkqlVqVyneBNmLfhr0NdI80vYrFJbBkm9IaAie279IWjq0EGud2JjScvBvJc0+LsaAsGB6znlknvufZaEU44nDN38w3lrHTIINb2BL4gTtjZ5fyuZTcRxywHNnTiqSyfHU38olG0+MAa0gPbzb+5o6PaC0GsH0hI1zDthZy/K52u1GLcaEH9W4/ihybTYjfpYaGHYrA+ZvHQrQWhawfSEumR/tN9fdYNNoqo+nhJPXa27xWHPjDH/AIO571lfyxurQWhYxw/lT0tm6Mc3e6wqVqH08GmDulSG9toefgp34RO/ysn3NG3tBaDH2I6ZwBH/AKd7rFSsOo3YD4rmrfi0hVA7znsIrdvNkZMmSJsqRKSWhvOtmWaRcZVltZgtzcEkeMdHhs6SGUqwBBFiCAQQd4IO8QB5Buqjr5GSB4JsN1zmuV7L4FRYkr2p2kGWuW6zswuT0WIPSZrX3i2kOTk0qKOZLqJLieZUxG5tVKsyg9K12sTbhHUJNMqDKgCjgFAA8hEsPWndsW7tLTB7sB6p+UnF6nPNVmI4HLnqgYFckxJoy5QSyXyg6HTWMXyh7dz6eaZEgZOipaaVJN2ubJcW3cdeO60dHjPbcYSKijmJzbTGHSQJlzBxuYZiLjU3G8gmEwi+a56KZjZm64Ym9u6+9c0w3Clr5CziJkybJmBaoKxabNlTCSsxc1+kNRbqWNXRIafDZ/xbzkxudLDPJZXAayMEBAzsuXf2HSMxyayamTXA8zN5tgZc05GAXiCSRpZgPXHXqKgSUCJa5QWZyLk9Jjdjr1nWNZXYTZfU0nUaqTV/qbcOA3doPjs7DZcGqtjaxJLz5klkRdWLlQ2ptfKTc6mNTyV1tRLYoZUxqaafTynIkzcCD802ym3ZGh5XJrCiVFBPOTVBsCTZVd+H5vqhnJNhrpSmYZjFZhNpRBCoVJGYE8WHVpuinPxR3K3mrTPQOfKBmbAZ/wBvtPBWOG7BpKrWq85zNmtLVQiLm0tYbxa2nXrGqAhYI5S4navNSzPlILze2XgEQQQQlkiCCCBCIIIIEIggggQiCCCBCIIIIEIggggQiCCCBCIIIIEIggggQiCCCBCIIIIEIggggQiCCCBCIIIIEIggggQiCCCBCIIIIEIggggQiCCCBCIIIIEIggggQiCCCBCIIIIEIhje6CCBCR9w74esEECQXjrvTlfnn/bmRPT7h3CCCKOwLQ/pH94qaCCCJU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55575" y="4406437"/>
            <a:ext cx="8632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3. MARCO INSTITUCIONAL Y POLÍTICAS PÚBLICAS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8" name="Imagen 5" descr="iconoindice-2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43276" r="7197" b="42763"/>
          <a:stretch/>
        </p:blipFill>
        <p:spPr bwMode="auto">
          <a:xfrm>
            <a:off x="3311091" y="1413162"/>
            <a:ext cx="2709684" cy="2696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7 Título"/>
          <p:cNvSpPr txBox="1">
            <a:spLocks/>
          </p:cNvSpPr>
          <p:nvPr/>
        </p:nvSpPr>
        <p:spPr>
          <a:xfrm>
            <a:off x="124700" y="372400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MARCO INSTITUCIONAL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295275" y="1196975"/>
            <a:ext cx="240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000000"/>
                </a:solidFill>
              </a:rPr>
              <a:t>MARCO NORMATIVO</a:t>
            </a:r>
          </a:p>
        </p:txBody>
      </p:sp>
      <p:sp>
        <p:nvSpPr>
          <p:cNvPr id="11" name="24 Rectángulo"/>
          <p:cNvSpPr/>
          <p:nvPr/>
        </p:nvSpPr>
        <p:spPr>
          <a:xfrm>
            <a:off x="320549" y="2238000"/>
            <a:ext cx="2415844" cy="79085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66725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ES" sz="1600" dirty="0">
              <a:solidFill>
                <a:prstClr val="white"/>
              </a:solidFill>
            </a:endParaRPr>
          </a:p>
        </p:txBody>
      </p:sp>
      <p:grpSp>
        <p:nvGrpSpPr>
          <p:cNvPr id="12" name="25 Grupo"/>
          <p:cNvGrpSpPr/>
          <p:nvPr/>
        </p:nvGrpSpPr>
        <p:grpSpPr>
          <a:xfrm>
            <a:off x="1259632" y="2459010"/>
            <a:ext cx="378027" cy="315022"/>
            <a:chOff x="1586513" y="3415007"/>
            <a:chExt cx="378027" cy="3150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26 Flecha derecha"/>
            <p:cNvSpPr/>
            <p:nvPr/>
          </p:nvSpPr>
          <p:spPr>
            <a:xfrm rot="5400000">
              <a:off x="1618016" y="3383504"/>
              <a:ext cx="315022" cy="378027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90000"/>
                <a:hueOff val="250074"/>
                <a:satOff val="-4618"/>
                <a:lumOff val="21418"/>
                <a:alphaOff val="0"/>
              </a:schemeClr>
            </a:lnRef>
            <a:fillRef idx="1">
              <a:schemeClr val="accent1">
                <a:shade val="90000"/>
                <a:hueOff val="250074"/>
                <a:satOff val="-4618"/>
                <a:lumOff val="21418"/>
                <a:alphaOff val="0"/>
              </a:schemeClr>
            </a:fillRef>
            <a:effectRef idx="0">
              <a:schemeClr val="accent1">
                <a:shade val="90000"/>
                <a:hueOff val="250074"/>
                <a:satOff val="-4618"/>
                <a:lumOff val="214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lecha derecha 4"/>
            <p:cNvSpPr/>
            <p:nvPr/>
          </p:nvSpPr>
          <p:spPr>
            <a:xfrm>
              <a:off x="1662119" y="3415007"/>
              <a:ext cx="226817" cy="22051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29 Rectángulo redondeado"/>
          <p:cNvSpPr>
            <a:spLocks noChangeArrowheads="1"/>
          </p:cNvSpPr>
          <p:nvPr/>
        </p:nvSpPr>
        <p:spPr bwMode="auto">
          <a:xfrm>
            <a:off x="377825" y="3458975"/>
            <a:ext cx="2106613" cy="617538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54061"/>
                </a:solidFill>
                <a:latin typeface="+mn-lt"/>
                <a:ea typeface="+mn-ea"/>
              </a:rPr>
              <a:t>AGENDA DE DESARROLLO </a:t>
            </a:r>
            <a:r>
              <a:rPr lang="es-ES" sz="1400" dirty="0" smtClean="0">
                <a:solidFill>
                  <a:srgbClr val="254061"/>
                </a:solidFill>
                <a:latin typeface="+mn-lt"/>
                <a:ea typeface="+mn-ea"/>
              </a:rPr>
              <a:t>SOCIAL 2012 -2013</a:t>
            </a:r>
            <a:endParaRPr lang="es-ES" sz="1400" dirty="0">
              <a:solidFill>
                <a:srgbClr val="254061"/>
              </a:solidFill>
              <a:latin typeface="+mn-lt"/>
              <a:ea typeface="+mn-ea"/>
            </a:endParaRPr>
          </a:p>
        </p:txBody>
      </p:sp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441900" y="1646938"/>
            <a:ext cx="2052638" cy="73818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sz="1400" dirty="0" smtClean="0">
                <a:solidFill>
                  <a:srgbClr val="FFFFFF"/>
                </a:solidFill>
              </a:rPr>
              <a:t>AGENDA DE TRANSFORMACIÓN PRODUCTIVA 2010 - 2013</a:t>
            </a:r>
          </a:p>
        </p:txBody>
      </p:sp>
      <p:sp>
        <p:nvSpPr>
          <p:cNvPr id="17" name="40 Rectángulo redondeado"/>
          <p:cNvSpPr>
            <a:spLocks noChangeArrowheads="1"/>
          </p:cNvSpPr>
          <p:nvPr/>
        </p:nvSpPr>
        <p:spPr bwMode="auto">
          <a:xfrm>
            <a:off x="358775" y="4614675"/>
            <a:ext cx="2105025" cy="541338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" sz="1200" dirty="0">
                <a:solidFill>
                  <a:srgbClr val="254061"/>
                </a:solidFill>
              </a:rPr>
              <a:t>LEY ORGANICA DEL SERVICIO </a:t>
            </a:r>
            <a:r>
              <a:rPr lang="es-ES" sz="1200" dirty="0" smtClean="0">
                <a:solidFill>
                  <a:srgbClr val="254061"/>
                </a:solidFill>
              </a:rPr>
              <a:t>PÚBLICO 2010</a:t>
            </a:r>
            <a:endParaRPr lang="es-ES" sz="1200" dirty="0">
              <a:solidFill>
                <a:srgbClr val="254061"/>
              </a:solidFill>
            </a:endParaRPr>
          </a:p>
        </p:txBody>
      </p:sp>
      <p:grpSp>
        <p:nvGrpSpPr>
          <p:cNvPr id="18" name="41 Grupo"/>
          <p:cNvGrpSpPr/>
          <p:nvPr/>
        </p:nvGrpSpPr>
        <p:grpSpPr>
          <a:xfrm>
            <a:off x="1259632" y="4204165"/>
            <a:ext cx="378027" cy="315023"/>
            <a:chOff x="1586513" y="3415007"/>
            <a:chExt cx="378027" cy="3150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42 Flecha derecha"/>
            <p:cNvSpPr/>
            <p:nvPr/>
          </p:nvSpPr>
          <p:spPr>
            <a:xfrm rot="5400000">
              <a:off x="1618016" y="3383504"/>
              <a:ext cx="315022" cy="378027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90000"/>
                <a:hueOff val="250074"/>
                <a:satOff val="-4618"/>
                <a:lumOff val="21418"/>
                <a:alphaOff val="0"/>
              </a:schemeClr>
            </a:lnRef>
            <a:fillRef idx="1">
              <a:schemeClr val="accent1">
                <a:shade val="90000"/>
                <a:hueOff val="250074"/>
                <a:satOff val="-4618"/>
                <a:lumOff val="21418"/>
                <a:alphaOff val="0"/>
              </a:schemeClr>
            </a:fillRef>
            <a:effectRef idx="0">
              <a:schemeClr val="accent1">
                <a:shade val="90000"/>
                <a:hueOff val="250074"/>
                <a:satOff val="-4618"/>
                <a:lumOff val="214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lecha derecha 4"/>
            <p:cNvSpPr/>
            <p:nvPr/>
          </p:nvSpPr>
          <p:spPr>
            <a:xfrm>
              <a:off x="1662119" y="3415007"/>
              <a:ext cx="226817" cy="22051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44 Rectángulo redondeado"/>
          <p:cNvSpPr>
            <a:spLocks noChangeArrowheads="1"/>
          </p:cNvSpPr>
          <p:nvPr/>
        </p:nvSpPr>
        <p:spPr bwMode="auto">
          <a:xfrm>
            <a:off x="392113" y="5708400"/>
            <a:ext cx="2105025" cy="839788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" sz="1400" dirty="0">
                <a:solidFill>
                  <a:srgbClr val="254061"/>
                </a:solidFill>
              </a:rPr>
              <a:t>ESTRUCTURA DE CAPACITACIÓN Y FORMACIÓN</a:t>
            </a:r>
          </a:p>
        </p:txBody>
      </p:sp>
      <p:grpSp>
        <p:nvGrpSpPr>
          <p:cNvPr id="22" name="45 Grupo"/>
          <p:cNvGrpSpPr/>
          <p:nvPr/>
        </p:nvGrpSpPr>
        <p:grpSpPr>
          <a:xfrm>
            <a:off x="1253520" y="5286091"/>
            <a:ext cx="378027" cy="315022"/>
            <a:chOff x="1586513" y="3415007"/>
            <a:chExt cx="378027" cy="3150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46 Flecha derecha"/>
            <p:cNvSpPr/>
            <p:nvPr/>
          </p:nvSpPr>
          <p:spPr>
            <a:xfrm rot="5400000">
              <a:off x="1618016" y="3383504"/>
              <a:ext cx="315022" cy="378027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90000"/>
                <a:hueOff val="250074"/>
                <a:satOff val="-4618"/>
                <a:lumOff val="21418"/>
                <a:alphaOff val="0"/>
              </a:schemeClr>
            </a:lnRef>
            <a:fillRef idx="1">
              <a:schemeClr val="accent1">
                <a:shade val="90000"/>
                <a:hueOff val="250074"/>
                <a:satOff val="-4618"/>
                <a:lumOff val="21418"/>
                <a:alphaOff val="0"/>
              </a:schemeClr>
            </a:fillRef>
            <a:effectRef idx="0">
              <a:schemeClr val="accent1">
                <a:shade val="90000"/>
                <a:hueOff val="250074"/>
                <a:satOff val="-4618"/>
                <a:lumOff val="214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lecha derecha 4"/>
            <p:cNvSpPr/>
            <p:nvPr/>
          </p:nvSpPr>
          <p:spPr>
            <a:xfrm>
              <a:off x="1662119" y="3415007"/>
              <a:ext cx="226817" cy="22051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14 CuadroTexto"/>
          <p:cNvSpPr txBox="1">
            <a:spLocks noChangeArrowheads="1"/>
          </p:cNvSpPr>
          <p:nvPr/>
        </p:nvSpPr>
        <p:spPr bwMode="auto">
          <a:xfrm>
            <a:off x="179388" y="2830950"/>
            <a:ext cx="2520950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altLang="es-ES" sz="1200" dirty="0">
                <a:solidFill>
                  <a:srgbClr val="FFFFFF"/>
                </a:solidFill>
              </a:rPr>
              <a:t>PLAN NACIONAL DEL BUEN </a:t>
            </a:r>
            <a:r>
              <a:rPr lang="es-ES" altLang="es-ES" sz="1200" dirty="0" smtClean="0">
                <a:solidFill>
                  <a:srgbClr val="FFFFFF"/>
                </a:solidFill>
              </a:rPr>
              <a:t>VIVIR  2013 - 2017</a:t>
            </a:r>
            <a:endParaRPr lang="es-ES" altLang="es-ES" sz="12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64" y="1196974"/>
            <a:ext cx="5778124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3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 animBg="1"/>
      <p:bldP spid="16" grpId="0" animBg="1"/>
      <p:bldP spid="17" grpId="0" animBg="1"/>
      <p:bldP spid="2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BQUEhQVFBUUFhQVFRUXFRQVFhYVFRcVFRQUFRcXHCYeGBokGRYUHy8hJCcpLCwsFR4xNTAqNSYrLCkBCQoKDgwOGg8PGikkHyQ1LSksLC4tLywsKi8pLCksKSwsLCwsLCwpKSwsLCksLCwsLCopLCwsLCksLCwsKSksKf/AABEIAHEBvQMBIgACEQEDEQH/xAAcAAABBQEBAQAAAAAAAAAAAAAAAQIDBQYHBAj/xABPEAACAAQDAwgEBg8GBgMAAAABAgADBBEFEiEGMUEHEyJRYXGBkTKhscEUFUJSktEWFyMzRFNicoKDk7LC0uE0Q3OUorNFVYSjw/AkVNP/xAAbAQADAQEBAQEAAAAAAAAAAAAAAQIDBAYFB//EADcRAAEDAgIGCAUEAwEBAAAAAAEAAgMEERIhBRMxQVGRFCJhcYGSodEVQlLB4TJTsfAjQ/GCYv/aAAwDAQACEQMRAD8A7TVYjLl25yYqX3ZmC37rxB8fU/4+V+0X64mrsPSchSYoZTwPtHUe2OebQbEzJJLyrzJf+pfzhxHaIpoBXfSQwTHC9xafQre/H9P+PlftF+uFXHac7p8r6a/XHHHlEbwfKIiI01Y4r6w0LGdjyu1fHEn8bL+mv1wfHEj8bL+mv1xxUTSNxI8YkWvccb94EGqSOhBucuzHGJH46X9Nfrilq6GRMYsa6cL8FqQijuCxzdcWbioPmIkXGF4qR3EGAMcNibdEOYbtcfRbxsDpj+H1P+cMQzdnKc7sQqR/1YPtEY5cVl9ZHeIlWtlnc6+dvbB1gr6FK353clpTspT/APMqm3V8JWGztj6U7sQqB13qVa/mIolYHcQfGFtBidxRqJB/sPIeyspuwtORpiM2/Amap9QIiH7X8j/mJ81/njxwQ9Y7irDJh/sPIey9B5OZH/MB5Jf9+I6jk5k2+516X/KygepoivCXh6x/FUBP+4eQ9lN9rxLaYgl+P/ueGTNgbHo4ghHa5B/f3RHmhC0PWP4qgJ/3PQeym+whgNMQW9/xpC2+le8eV9lqoMQtbLI4N8LcX8L6Q/NDS0GscqAl3uv4BT/Y1VBb/GCZvmipmaeJaFbAKwWtiMs9f/ypgt57482aEzQ8bv6EYH8R5QvdPwasVQUxJWb5QNSygdViSb+qIUw3EN/w9B2fCyf6R5i0NzQYz2ckxG7s8oXpalxEAEVqEnh8LW4776eUPSXiR/DUHfVS/dePEWhC0GM8ByT1XY3yhe9pOJA/26Wf+qX3iE5zE1FxWS23i3wiSfHpWEV5aEzQ8XYOSNRxDfKFcS5uJ/8A3pAt1zpRv/pj1Ta7EVQEVtM7fNDSN3azAeyM4WhC0K/YOSRpQdzfKFe/G+KBb/CKY9nOU1/G4t64aNoMU/G0/wBOk/mijLQ3NB4DkmKRn0t8v5WhG0eKfjKbxem/niaXtJiQ1L0R7DMlD2PGXLxA9ag3svn9UO19wR0Fjvlb5fytj9l2Ii/Roz3TZfq+7awDbLELehR/tZd/96MfKqFYXU3EOzQrDgEfD497W8vytl9mleN8qjPdPS/+7DRtxXXA5mlHbz6W8bTYxxaEzQYRwCXw6L6W8j7rZNt1Wi/3CmPdPQj/AHI803bnEDul06/pIfbNjKFoTNDwjgFY0dCPlbyPutE+12J/OlDuNP73MSU+12JZtWp/02kKPMOIzBMJeKsOAWnQYiP0t8v5WsbbfEdRlpuq4Mu3gedsYhfbfEQLWkX6xzZ8NJloy94QmCw4BIaPh+lvL8rTnbTEtNZP/Y4fp6RIdvcQt6EjXj0b9/32Mnmht4LDgFXw+E/K3l+Vq/syxLrkecj/APSIF5QMQGv3M/oL7mvGaJhCYdhwCoaPh3sbyWpO32IaH7lY6einsz3hDyk1w0yyv2Z9zWjLEw3NBhbwCfw6DewclpxynVt90r9mf5oX7ZtaSNJXb9zOvm0ZlELGwF+6PTLw1jvIHrMBDBuCTqClG1o5LSnlQrFIzS5BvwAb2iYYQ8qdXvEqTbuf+eKJcOQbyT429kO+CoPkjxuYnqcFj0Kk+j0/Kvvts1F/vErzf64tsC5SXm5+ckC65bZGHHNvz93CMXzSfNXyizwCUt5mg3Jw/PhEM+lYzUNKIyQz+811+EKwsEci8esptBspe8yQLHe0vge1eo9kY55AO9Rfu1jqGJYmkhc0wmxNhYEknfaMfjkxKgtMkyz0LZ3Ftbi92Tfwtm7IsEr7lDUyWs+9uKzD4ch6x3GIHwnqbzH1RY3gvFhxX2hK8b1TzMLcdR7j9ceaZSuN6nyjQZoTPFB5WoqHb1mWhpjTMQd4B7wDEYw+WxAyqLkDq390XrFsKobws0YcKhhuZh4mN+/JWTumgfS98Z7Gtjnp5mQve4uGtoR58DpDEjSpi0hTTHC12fcqQYnNHyz42Pth4xqaOIPeo90XmDbATalSyzJahWy65r3sDwHbDNotg5lJLVy6zMzZcqqRbQm9yeyHdl7K+lUhk1dxi4W/CqBj8ziFPgR74cNom4oPAmK96VxvVvIxCy23iKwtXWIIjuVuNo+tD9L+kO+yNeKN6ooyYaYNW1PosXBX32RS+p/IfXC/ZBL/ACvL+sZ0w0w9W1Poca0nx9L62+jB8eSus/RMZqCDVNR0OPtWl+O5XWfomGnHJfWfomM5BD1QR0SPtWhOOS/yvo/1hpx1OpvIfXFBCQatqfRY1enH1+a3qiNsfHBD5/0inhIeran0ePgrVsePBB5mImxx+pR4H64r4IeBqoQsG5etsWmH5Vu4CInrXO928492AbMz6xyslLgWzMTZFv8AOPuFzG1p+RhiOnUqD1LLLDzLD2RJexu1cc9bS05wyOAPDafRc2Zyd5vCRrdreT56GWJpmrMUsEAylWuQTu1HDrjLLTsdynyi2uBFwuiCojnZjjNwinqWQ3XxHA98W9PiKv2HqPuMVi0D9Vu8xKuGdbDwEJ2EpvDHK2LQ0vHmky8otmJ74fmjKywwqUvCF4SVLZjZQSeyPdJwZj6TAdg1P1QiQFLnNZtK8BaELxeSsKli2l+1jp4xvqPYuQJGWyl2APOKBoeGX8n2xBkAXDUaRigtcHNcl16oSx6j5GNRVrkdluGyki6m4NuqPOZkGPsW4qb5gLOlobnjQtMi+2S2alVDGZMCMEI6GlyeBb8ns4w9ZbalLWthYXvGS5+WhM0bLbXY6VIcPKbKswn7ne5U7zYfN9kZGZQsDpYjr/pFtcCuinqYp2B7Tt4qNASbAXMWEjDwNW1PVw/rD5EoINN/E9cOMyJLuCHyE5NU2YDQaCGmZEDTY8j4mgNs3vHnCDbrIR3Vg0yGNMjz89fUG8NMyHhVhinMyLTZ59Zncn8cUJmRb7OPrM7k9rwEZKJ2f4j/AHeu0gwsVdBhOSdMmh7h79AXyg31OrG5iwsb7xa262t+u9/dHGvz9wAORum1VKsxcrqGXQ2IuNN0ZbaStSmUyZKBTMuzMGIy62sAPZujUNNOfLkOUi+a62v1EXv6orZtFKlk5JAYixIEtSWzGwYOxtprfjDC6Kd4Y7rZjba+S51nhC0Wm0g+7uWzIdMqMgAC8ACpII3xSl41AXqYzjaHKUtCZoiLwmeHZa4VIWjz1OJc00s2zZpiLvta53w/NFbjLfef8eX7YoDNMtyXeRFTtLg/wiSQPTXpJ38V8R7otop8D2hWoeol7plPNeW69lzkcdhHrBjnHFeLiL2HWN3Kl5MK/naeccpXLPZbE3Oir2aRPyh/eJf+J/A0XeG4Qkh5zS9Oemc6w4ByqqxHflv3kxmOVms5qjRgL/dQLbt6sIsZuyXdBIJa0PG8/ZLJ5PLgEz7XAOkvrH50U9Ps3zlZMpxMtkzdMre9svC/5XqjpFG15aHrVfYIw2DV5+P6iVYWEt2vfXfL0tACc10U9ZM8SEu2AkZBR4zsCsmQ80zA+QXtzYF9QN9z1xn8I2X+FPlRFsPSciyqO2289kdL2w/sU780fvLEex1KqUUoj5Yzk9ZbX2WHhDDyBdaR6SmZTF5N3XsOSzw5I5NtZrX7FsPK8ZnHuT803SN2lkgc4pOl/nKd3sjb0GJV8+tmAIkqklOUzOpLzcuhKa63PHcO2PPt1tvIkSZksAT3IyPLB6KZvxhG49g17ooOfe11UFfWiUNxYr7QN3juPoquRyPSyATUNY29FBx7zGawXYtZ9VzBdltnzGwJGTTd3x0zYLGPhOHyXPpAGW3fLOX2AHxivwChK4tW6dFVQg9s8lz+4fOASOF7lXHpOpbrWyPzAy2cbfdZbH+S5aaS034RcLbomWASSQAAQ3b1R48C5M5tSA+fm5Z3My3LDrVQd3abRttvJ4d6Wmv99mqW/NBCjzLHyjVORLS+5UHDgFHAdwg1rgEnaWqo4Gkuu5187DIDLhxusA/I1Ly6VDhusopHkCD64yGO7DzKVgJjXU+i6jot2dh7DGs2e5XDU1iSGkhEmtlRgxLAn0cwtbXs3XjY7WUKzaOcG+SjOD1MgLA+q3jD1j2mzk49JVlPM1lQbg92/uXL9nOTd6oZ8/Ny72zFblrb8ovu7Y0v2mpFvv8ANv3JbytF9sBi8qfQyubIJlqEdeKsL7x27x3w/aZsQUhqLmGUDpJMDBy2tyrXy2tbQ2hGR5da6yn0nVunLA/CAbf9NlyrH9l0pqhpOdny5elYL6QBtbXrEV4w9Oo+cWeN1Mx6iY05ckwnpLYixsALA8LARV1c0iWxG+xjoBNl6iJ0mrbjNzYXXadiKBJdDIEu1mQOSOLPqTf1eEeHbLbw0DKDTTJiML86CFQG5GS9j0tL2Nt43xiOTnlKWnlimqriWCebmgXyAm+VwNct72I3ezq8iqk1Mu6NLnS20Nirqew8PAxyubhd1gvFVMboqhz5m3BJPfftXL9pduUr5EoIjy8rszBsp3LYWIOu88BHn2b2Tm1huDklg2Mwgm56lHyj6hFpt1sWlMnPUwyS81nl8FLbmW+4X0twuI6HhtGsiQiKLBEAsOsC5PeTfziy8BvVX1ZK2OnpG9G3327uPjmsg/JSuXSobN2oLeQN/XGMx/Z6dRtaaAVN8rr6LW9h7DHQtkcQxCezTqlZcmQ1+blZCJhHySST0Rbr39Qih5R9t5DSHkSgJxuLuD0EZT8kj0m4aaa+EDHOxW2oo6yq14jcQ8b7bvHLZ+An0PJeZktHNRbMqtYS92YA2uW7YXC+TG7OZ0whFZggAAZlUkB2O5QbbhG6wRr00k9cqWf9Cxjdt+Uj4LOmU8qVzjLLvMYtlCZgLAAA3IDA+MSHPcbBcjK+tmeY2O9BkF7qXYRcoKzeiQCMqAXB1B1PVFHR4WXquYJIszqTbWy31t4CNLyc438KoEY2DSy0pgOGXVd/5JWIqKlIxmdp0RIEy/5UwhR+5MicwSCk2plY6VshzANudvuqrabZU01LNnLNB5tbgMm83AA0PWRFlguyFVKkNKatzo+v3qzLfeqsX0U9Vu6IeVTGuYpZagAmZMW4vborqfWRGzlnQdwgJOFYS1E2pY5x2k7hutbd3rk1TQsJ7SUu7BygsNTbTdwjQ0PJ87C82YE/JUZj4k6eqPXsrIVq+tc6lHKjszMxP7sXO0+0K0VM89wWy2AUaFmY2Avw7+yGSdgXVU1sweIotuXiSFn6zk6IF5U656nWwPiu7yig2QwCqnT5k2XUCnNNNMopl51X0BbMQ4DA3+q0QVfLK02S0sSTKmNpmV8wC8bXAIbtjQckNbztPPNrWnW6/kLFEOa0krSQ1UdK50xHAZA9/YvDtvg7yis2ZOM15jEHo5QABcBRc6dkeLAdkZ1UMwtLl/Pa+v5q8e/QRdcqyFvgaAkc5OKEj8rKvvjcy5Ky0CqLKgAA4BVFgPKFiIaFJr5IqWMt/U6+7YAbbNixzcmKW0nvfryrby/rGF2twWoomGYKZbaLNW5BPUQfRbs8iY0+E8r3PVqyTJCypkzm1fMS+psrMLW1NtOF42e1GGrUUc6W4GqMQeplGZW8CBFBzmEYkRV1VTStFRmD3fZci2W2In4hdy/NygbZ2BNyN4RRa9uJ0jXjkYk21qJt+vKlvK0WvJjikqbQS0lsM0rMrrxBLM2a3Ub3vFhtN8PFmouYIAOZJgOZjf5LXy7uBtA6V2KwNkqnSNSah0bXBgBsP+238lyDaXZn4HUmUs3MAqtmtlPSubWBPD2x5Vaw3k9pj2bR1k56l2qUyTTlDLYqBYACwJOlhffxiqMyOkXIzXradrjE3GbmwuVOZkXOzL6zO5Pa8Z0zIvNlWuZv6H8cJwyTqW2iPh/K7HiAnDoU6KpPSMxsuQXN26I1JPdxil2p2hmSWSWUFmUFjdlz9YQg3Wx4741xioq0YI7T3tZmMsy1GfLwTpA3bu1jhC/PaeRocMTQbd9zdZCfjFXULkRGCEWsiNaw3XY6+uFoJ1RStmd0UW1lTJoJYdQRblT2xqjIJW2epA5tiSwB1IzdIkXzW0svbGa+M6KZLSRd5Si2aZzcsZyOLHVgb637YsG6+rHKJAWNYMO+wJ8e/wALqXFFpJlKkwNMGUlLCzvma7ZHzcBrY3jIs8aSopMPkWJmTKi+5UK2FvnZbdfXBSYtTTWMuYeZlcFEmUAeu8wZmXv9cMZLrheY2nCHEbcx/G8rPzJDKiuQQr5sp4HKbN64hzRtcRwtasLLktIRJQYSgswO76fNBsoPWbnjGFmAgkEWIJBHEEaEGKBuuummEw7eHDh6J5aK/Fm1k/40v2x6s0VmOziqIw3rMVh3i5EW0ZrqLcl9Cxwx9pGoccqJuuQzpizV65bNqbdY0Yd3bD6flYr3mKpaWoJAOWUP4iYp9p0M1mnnVybvoBe/GwhMjLTZ29fFotHPjxa21iLL6GkT1dVZSCrAMpG4gi4I8IwXLP8A2BP8ZfY0c7wjlHrKaSsmU65EvlDIGIBN7XPCPZjW1VRXUdpxU5WzjKgXVSRw7LwmxFrrrKm0XLFOH3Fgu0bP16zqWTMU3Dy0PjlFx4G48IgptmZCVkyrUHnZi5SS11A0vYcL5R5RwzZ3bqqolKSXBQm+R1zKCd5XUEeBj3TuVSuaakwsgyZiECEISVK3YXu1gTa53wjC6+SydoucOdgIse30XXdvpuXDakjeJenmIpuSnaRJ1GsgkCbIGUrxKX6DjrFjY9o7Ywzbe1VZJmypzJkcBSFlgaG537+AjHyp0ynmhkZpbqdGU2PeD1RTYuqWldUei39HMbyL3uOS+kMcw558oy5c95BO90ALZeKgnd3jWMRjfJbJlUUz4PnaaAWLM1zMAFythYdo0398Zak5Y61FAYSZh+cyEE9+RgPVCPyi1VWGSY4QfNljICOom5b1xIje1ZUtDVxPADgBe/f9yr7kRxTSopydxWao7xkf2JHTZVGqu7gdKZlzHryAhfUTHzpQY1NoappkggNZhqMwytY2t4Dyi+k8rOIMwGeXqR/dL9cU+Ik3Cqs0bLJM50drFezlIx4jEVddeYeWAO2V0yPpEx1vDMSl1MhJsshkmLfz3qe0agiOAYyGmhmOrFi57Sxu3t9UQbP7WVNESZEwgE3ZGGZG71PHtFjDdFiaLLqrdG442NYc2i3euzYVyZ0lPUiolh8yksilgUQm40Fr6X0udIm5QMYWTQzVBHOTkaVLXicwsx7gDv7o5xN5Z60iwWQp68jn1FrRRTsVnT2efUOXcjS+gCjUBQNFF+AiRE693Lmp9GzyzNfUG4HbfYtfsZybNMppVTLqptPMfMSEA3B2UahgdQAdb746tQyCktVZzMZQAXawZj8420jh2E8rFXTyklqsllQBVurA2HaGET1vLFWzBlQSpV9LqhZvDMSPVA+N7is6qhqp5DexF8u7ldXHKpUoKxAtiwlDPb845b+HtjFNU9nZDps5nOaYSztqzE3JPEkxDOIAJ6gY3a2wsvVUsAghbGc7DauibL8mNJUUUqZNEwO4ZsyuRoWOUW1G4DhGv2X2MkUGfmS55y2Yu1/RvawAAG8xyXB+Vesp5aSwJToihVDIQQFFgLqRHrqOWesYWVJKdoVmPhdrRg6OQrytRSVkrnC/VJ2X7cltuVzFll4e0u4zzmVVHGysGZu4WA8Yudi9pErKSW6kZ1AWavFXAsb9htcd8cKrq2dVZpk+YzzG3FuAG4ADQDsFo8mF4xOpZmeS7S3GhtxHUwOjDsMVqerbeul+h7U7WX622+7Pd6BfQW02zzViCX8ImSZZvnWWFvMHUWOoHZuPG8YHb7k+l0tHzlMrWli027FiQSLTT3bja2hHVFXL5Z60LYpIY/OKMPMBrRXYztfUVtPMM6abKR9zSyS9SN4Grcd5MJrHtWdHR1cLx1gGj19/FdxwL+yyP8KV+4scY25mBcSrNLl7KbncCibhbuhKLlSrQJctWlqoyILSwTYWUakngIjxJefmtNmks7m7HQXIAG4C24CGxhYc10aMoXQTOfLaxG7vCveRLFLTZ8gn0lExR2ocreph5R1VKRRMaZbpMqqT+ShYr++0fOkjEplFV87IOVgDluMws4sQQd/Hyi+l8rWIEgB5epA+9Lx8YUkRcbhc1do2SWYvjtY/32Xq5WcWMyt5sHoyRLW3DMekx9YHhHaJfojuHsj542hnl801rF2fMxtvJJJi3kcq9ezqueWovboyl3fpXgfGSABuWtbo58jIo47dUWPor/ZHaFJGM10qawUT5rBCTYZ1drKT2hjbtHbHRsWwiXUyWkzlzI1rjcQRqCDwIPGPnPHGZ5zzW1MxixNrdI79B2xeYNyn1tOoQOs1RoBNXMQOoMCG8yYb4ic2qKvRkjnB8Z62V/DeCt1inJFIWncU2fnr5lLte9v7vcAAevrtByMSytPUqwIIqCCDvBCLcGMu3K3Vzbr9zlX3FEN+67k2ilwnb6rpedEplJmzDMdnXOxY6XuT2QYHltiqNJVvpjHI4G5yz2cVvuWeoKS6R13rOLDvUKw9YEbfA8Zl1VOk6WQVcajirfKRu0HSOFY9tPUV0pBPcNkJZQEVddx3DqivwHaioo2LU8wrf0lIDI3ep08d8LUkttvSl0VIadjCRiF7cMzsXaKLkypJVUKhQ+ZWzqhb7mrb7gWvYHcCY9u2+NrTUc0kjPMVpcscSzC1+4A3PdHMn5Z60rYJIB+dkY+ovaM3X43Pqphm1Dl2tYX0CjfZVGgEAicT1lFNoueaZpqDkO2+QWw2H5OWnU0upSpm08ws4GQfJVsosQQeB4x1nDaZpcpUeY01lFjMawZj1m2kcNwTlSqqWUspFlMiXsGVr6kk6hhxJj2VfLJWupCLJlk/KVCzDuzEj1GE+N7ioq6KqmkOYLb5d27ddW3LBMT4TJAtnEs5rb7Fuhf/AFRz8tD59W8xi8xi7tqzMbkntiO8dLG4RZeuooOjwNiJvZEaDZQ/fP0P44z8X+yn97+h/HDf+lOrP+I+H8rvM6aFUs2gAuTqdPCMdWT6qdMd6SfLMoaAlkuDxButxr7tYvW2glic0gkJMFsomaK992Ug+rQxZS001C3O+w0vHzhkvzmNxgzc25Oy+y3d97rFUNfihzEqLKCTziKt7cBaxPsjJyqSdUOzS5TMWJJyKQoJNzbgBr1x12tqAiFirOB8lVzMe4cYq8SM6bLVqNxLZTqryyAQeBDDokd0WHL6NPX4SS1jW3yvsA77XWAnbKVKmzIo0G+bKHhqwiqqZRRirWuN9mVh4FSQYsdphUS5rJUTC5YBjq+Q31suYAadmkUpPh9UbDNeip8b2hziDfgD9ypUnFSCpKkagg2IPWCN0LUVTOxZzdm1J6z1ntjz54QvFWXTgF7qTNENTTrMFmFwDfeRrBmhC0OyrCopeHy1IIWxG43MTsbix474YWhC0CYavP8AFcr5vrMeiUgUZVFhDS8Jnhqg1QzMNlk3y+RIgfD5Zt0d2g1IiXPCFoaeAcEkmSqXyi14J0pWFmF4C0NzQKsC8/xXL6j5mPRLlqosoAhC8IWhphgCbOplY3YXMNl0iKbgWI74dnhC0CeAKUvHmnUqMbka9Y0h+aGloFWAHamJRoOF+/WJXsRY7jDM0Jmh2VBgCiNAnb5w6XTqu4a9e+HFobmhoETeClzQ17EWMRl4TNBZaYUw0a9vnAlOo4ecOzQXhqRE0bk8tEcxA28QQQKy0HIqMUy9Xrj2UWU3Rh0Wtpu1Go3R54UQEXUGNtrWVkmHywbhRcajU8InMyPFKq76Hf7YeZkZ2K59XZLUU6ObsLkacYiSkRTcLYjdqYUzIY0yHZUIwpJ6hhZtRviFKdFNwouIQzIaZkOyvVhTM998eR6ROq3jDi8JeHZXqwdqVJaruHjEZkrfdDoIqyerbssgaaCGPJB3w+C8FlRAIsVGtOo4RIRCQXh2SAA2BRGmXt84ckkDcIdBeBRgaM7JbwQl4IFV0t40GyZ++/ofxxnY0Gyf97+h/HEP2Llqz/iPh/K65X0Eye6LOky3kiY+YFrMMpJlzFsbEEWBXfCy6ysDgfBhzdze86WXtwCgBQB3xnqvYzES7lK45WZmAM2cpAJJAsNB1aaRENmsXTVaoN2GaT++scWEcQvFCOMtAxsPAHELeu32C6BOZshKjpWNgd17aA2PX2x5J+Hc/LTnsysACRLmOozaEi6kZhfrjENgmNAX5+/Zzi+9bQk6Vjl9/wBE0/vg1f8A9BZtowP0ysv3roPMZwOcVcwv1NlO66kiKHFsDLAK8pqywNjMeTLKnscKGjMFscHBj/lz74cK3Gx8gnvSQfYYYjI3jmtI6V8Zu2SPze2Y5q+oeT2mFndHubHm2fMqnit1AzC/WYyuI8ntWHYoqTBckFWVLgm/oG2Xuj3DaLGBe9Nf9Tu8miNtqcXG+mP+Xc+wxYa8bwu2F1ZG4u1jHd7r8lQzdkaxd9PM8AG9hjyzMCqV3084fq2+qNf9nOIjfQ/9qeIedt8RUXahNhqTzc4aeuK6/YuwVtUNrWeb8rBzKKau+XMHfLce6IGBG8Ed4IjffbLqra0fqneGmWJBykVA0egJJ3ffB6jLMO7+HqthW1A2xDzhc6M0dYhOc/8Abx0X7YWh53D27NLjtvmli0eF+USnPpYfLPeZZ9suGC76fVaNrZj/AKT5gsPmhC0bg7Z0Tf8ADVPcJfuWF+OaFt+FPbrCD3Wgu7gr6e8fqidzb7rCF4QtG6mYlhdhegnA8RZhb/XEXwrBz6VLUJ9P+eHiPAqxpEftP5D3WJLQmaNm0zBT8ipHi38xhnNYKfl1K+v3GHi7CrGkG/tv8v5WOzQhaNocIwci4qqgfok/+KImwTCuFZP/AGRP/jgxdh5KhpCL6X+UrHFoTNGv+xzDTur3H50lvqEK+x1DYEYkmu4c3c+IDXEPGO3kr+Iwb8Xld7LHZoQmNy/JtKAB+HyRm1AZQpI7i948kzYOUP8AiFLvt6XHq0Jg1jUN0nSnY70d7LIXhI2J5Ouqtoz+st7oRuTSbwqKU8fvtvdD1jVfxGm+v+fZY+CNWvJzPJss2lYncBPBJ8LQfazrN45k26pywY28U/iFN+4OaykEak8mtdwlqe6bL+uI25Oa8fg58HlH+KDG3iqFfTH/AGN5hZqCNA2wNcPwZ/AofY0QtsVWj8Gm+C39kPG3iqFXAdj28wqWCLVtk6wfgs/9k59giJtnaob6eeP1Uz6oeIKxPEdjhzCr7w4TDHobCJ43yZo/Vv8AVEbUMwb0cd6t9UO4VY2neEznIQtAZDD5J8jDSCIWSoEJbwkJeC8NO6WCEvBDRdLeEvBCQJXS3hIIdKlliAoJJ3AAk+QgSJTbwR6JNEWR33LLC5r9bGyqB1nXyMWWFbH1M91CyZiqWUF2RlVQ1ukb8LG8SXALF88bAS5wFlTKpJsNSeEaKm5P6uZLExFlshv0udlgC3pZrm4tbUHURLjWy8/DZwm3llUcNLdml3e2o+5E5u+wO6NHiFE1Zh82fRF7z5yPOkKT6QXJNQDjdir9oOu4Rm6TZZfOnrjZjonDC7LEcx3HZbL2NlzRhY29m7whIVxYkHeDYxosK2X+EULTUDc6J4TU2Tm+bLMd3AiNSQBcrvlmbE0OectizkabYukZ+dy8Ob4gb8/1Rmpcot6IJ0voCdOJ7o7NyYYYqUV2kc27MczMNZgGqML62ANvA9cZzOwtXBpSpEEBO29gtvBBBHzl+foggggQiCCCBCLQloWCBCILQQQISWgtCwQISWhjU6neoPgIkggQmiUBuAHgIdBBAhENKA7wIdBAhQtRod6Kf0RELYRJO+TLPfLT6o9kEO6oOcN6q5uzNK3pU0k/q0+qPO+xNEfwaV4Lb2ReQQ8R4qxPKNjjzKzzbAUJ/B18GmD2NETcnVCf7kjumTf5o00EPG7irFVOPndzKyU3kwojuSYvaJjH968ed+Sil4NOH6an+GNrBD1r+K0FdUD5zzWCfkhkcJ00eEs+6IjyPSvx7/QSOhQQ9c/irGkqofP/AB7LnLcjy/JqCO+UvuIiM8kLcKofsiPY8dKgg1z+KoaUqvq9B7Lm9PyYVMokyqsISCCQrrod40aIxyb1qm6VYudCc85Se/fHTIIeucn8TqN5HILmX2CYkqlVqVyneBNmLfhr0NdI80vYrFJbBkm9IaAie279IWjq0EGud2JjScvBvJc0+LsaAsGB6znlknvufZaEU44nDN38w3lrHTIINb2BL4gTtjZ5fyuZTcRxywHNnTiqSyfHU38olG0+MAa0gPbzb+5o6PaC0GsH0hI1zDthZy/K52u1GLcaEH9W4/ihybTYjfpYaGHYrA+ZvHQrQWhawfSEumR/tN9fdYNNoqo+nhJPXa27xWHPjDH/AIO571lfyxurQWhYxw/lT0tm6Mc3e6wqVqH08GmDulSG9toefgp34RO/ysn3NG3tBaDH2I6ZwBH/AKd7rFSsOo3YD4rmrfi0hVA7znsIrdvNkZMmSJsqRKSWhvOtmWaRcZVltZgtzcEkeMdHhs6SGUqwBBFiCAQQd4IO8QB5Buqjr5GSB4JsN1zmuV7L4FRYkr2p2kGWuW6zswuT0WIPSZrX3i2kOTk0qKOZLqJLieZUxG5tVKsyg9K12sTbhHUJNMqDKgCjgFAA8hEsPWndsW7tLTB7sB6p+UnF6nPNVmI4HLnqgYFckxJoy5QSyXyg6HTWMXyh7dz6eaZEgZOipaaVJN2ubJcW3cdeO60dHjPbcYSKijmJzbTGHSQJlzBxuYZiLjU3G8gmEwi+a56KZjZm64Ym9u6+9c0w3Clr5CziJkybJmBaoKxabNlTCSsxc1+kNRbqWNXRIafDZ/xbzkxudLDPJZXAayMEBAzsuXf2HSMxyayamTXA8zN5tgZc05GAXiCSRpZgPXHXqKgSUCJa5QWZyLk9Jjdjr1nWNZXYTZfU0nUaqTV/qbcOA3doPjs7DZcGqtjaxJLz5klkRdWLlQ2ptfKTc6mNTyV1tRLYoZUxqaafTynIkzcCD802ym3ZGh5XJrCiVFBPOTVBsCTZVd+H5vqhnJNhrpSmYZjFZhNpRBCoVJGYE8WHVpuinPxR3K3mrTPQOfKBmbAZ/wBvtPBWOG7BpKrWq85zNmtLVQiLm0tYbxa2nXrGqAhYI5S4navNSzPlILze2XgEQQQQlkiCCCBCIIIIEIggggQiCCCBCIIIIEIggggQiCCCBCIIIIEIggggQiCCCBCIIIIEIggggQiCCCBCIIIIEIggggQiCCCBCIIIIEIggggQiCCCBCIIIIEIggggQiCCCBCIIIIEIhje6CCBCR9w74esEECQXjrvTlfnn/bmRPT7h3CCCKOwLQ/pH94qaCCCJU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7" name="Imagen 5" descr="iconoindice-2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1626" r="5941" b="84340"/>
          <a:stretch/>
        </p:blipFill>
        <p:spPr bwMode="auto">
          <a:xfrm>
            <a:off x="3117275" y="1116281"/>
            <a:ext cx="2986641" cy="2972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96638" y="4311437"/>
            <a:ext cx="365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4. BENEFICIARIOS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graphicFrame>
        <p:nvGraphicFramePr>
          <p:cNvPr id="31" name="3 Diagrama"/>
          <p:cNvGraphicFramePr/>
          <p:nvPr>
            <p:extLst>
              <p:ext uri="{D42A27DB-BD31-4B8C-83A1-F6EECF244321}">
                <p14:modId xmlns:p14="http://schemas.microsoft.com/office/powerpoint/2010/main" val="108969258"/>
              </p:ext>
            </p:extLst>
          </p:nvPr>
        </p:nvGraphicFramePr>
        <p:xfrm>
          <a:off x="552180" y="1357177"/>
          <a:ext cx="799288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2" name="5 Diagrama"/>
          <p:cNvGraphicFramePr/>
          <p:nvPr>
            <p:extLst>
              <p:ext uri="{D42A27DB-BD31-4B8C-83A1-F6EECF244321}">
                <p14:modId xmlns:p14="http://schemas.microsoft.com/office/powerpoint/2010/main" val="2666071009"/>
              </p:ext>
            </p:extLst>
          </p:nvPr>
        </p:nvGraphicFramePr>
        <p:xfrm>
          <a:off x="555800" y="3245253"/>
          <a:ext cx="804864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9" name="6 Diagrama"/>
          <p:cNvGraphicFramePr/>
          <p:nvPr>
            <p:extLst>
              <p:ext uri="{D42A27DB-BD31-4B8C-83A1-F6EECF244321}">
                <p14:modId xmlns:p14="http://schemas.microsoft.com/office/powerpoint/2010/main" val="1331108845"/>
              </p:ext>
            </p:extLst>
          </p:nvPr>
        </p:nvGraphicFramePr>
        <p:xfrm>
          <a:off x="564060" y="4978309"/>
          <a:ext cx="799288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40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BENEFICIARIOS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5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31" grpId="0">
        <p:bldAsOne/>
      </p:bldGraphic>
      <p:bldGraphic spid="32" grpId="0">
        <p:bldAsOne/>
      </p:bldGraphic>
      <p:bldGraphic spid="3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0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SECTOR SOCIAL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424815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bl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424815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BQUEhQVFBUUFhQVFRUXFRQVFhYVFRcVFRQUFRcXHCYeGBokGRYUHy8hJCcpLCwsFR4xNTAqNSYrLCkBCQoKDgwOGg8PGikkHyQ1LSksLC4tLywsKi8pLCksKSwsLCwsLCwpKSwsLCksLCwsLCopLCwsLCksLCwsKSksKf/AABEIAHEBvQMBIgACEQEDEQH/xAAcAAABBQEBAQAAAAAAAAAAAAAAAQIDBQYHBAj/xABPEAACAAQDAwgEBg8GBgMAAAABAgADBBEFEiEGMUEHEyJRYXGBkTKhscEUFUJSktEWFyMzRFNicoKDk7LC0uE0Q3OUorNFVYSjw/AkVNP/xAAbAQADAQEBAQEAAAAAAAAAAAAAAQIDBAYFB//EADcRAAEDAgIGCAUEAwEBAAAAAAEAAgMEERIhBRMxQVGRFCJhcYGSodEVQlLB4TJTsfAjQ/GCYv/aAAwDAQACEQMRAD8A7TVYjLl25yYqX3ZmC37rxB8fU/4+V+0X64mrsPSchSYoZTwPtHUe2OebQbEzJJLyrzJf+pfzhxHaIpoBXfSQwTHC9xafQre/H9P+PlftF+uFXHac7p8r6a/XHHHlEbwfKIiI01Y4r6w0LGdjyu1fHEn8bL+mv1wfHEj8bL+mv1xxUTSNxI8YkWvccb94EGqSOhBucuzHGJH46X9Nfrilq6GRMYsa6cL8FqQijuCxzdcWbioPmIkXGF4qR3EGAMcNibdEOYbtcfRbxsDpj+H1P+cMQzdnKc7sQqR/1YPtEY5cVl9ZHeIlWtlnc6+dvbB1gr6FK353clpTspT/APMqm3V8JWGztj6U7sQqB13qVa/mIolYHcQfGFtBidxRqJB/sPIeyspuwtORpiM2/Amap9QIiH7X8j/mJ81/njxwQ9Y7irDJh/sPIey9B5OZH/MB5Jf9+I6jk5k2+516X/KygepoivCXh6x/FUBP+4eQ9lN9rxLaYgl+P/ueGTNgbHo4ghHa5B/f3RHmhC0PWP4qgJ/3PQeym+whgNMQW9/xpC2+le8eV9lqoMQtbLI4N8LcX8L6Q/NDS0GscqAl3uv4BT/Y1VBb/GCZvmipmaeJaFbAKwWtiMs9f/ypgt57482aEzQ8bv6EYH8R5QvdPwasVQUxJWb5QNSygdViSb+qIUw3EN/w9B2fCyf6R5i0NzQYz2ckxG7s8oXpalxEAEVqEnh8LW4776eUPSXiR/DUHfVS/dePEWhC0GM8ByT1XY3yhe9pOJA/26Wf+qX3iE5zE1FxWS23i3wiSfHpWEV5aEzQ8XYOSNRxDfKFcS5uJ/8A3pAt1zpRv/pj1Ta7EVQEVtM7fNDSN3azAeyM4WhC0K/YOSRpQdzfKFe/G+KBb/CKY9nOU1/G4t64aNoMU/G0/wBOk/mijLQ3NB4DkmKRn0t8v5WhG0eKfjKbxem/niaXtJiQ1L0R7DMlD2PGXLxA9ag3svn9UO19wR0Fjvlb5fytj9l2Ii/Roz3TZfq+7awDbLELehR/tZd/96MfKqFYXU3EOzQrDgEfD497W8vytl9mleN8qjPdPS/+7DRtxXXA5mlHbz6W8bTYxxaEzQYRwCXw6L6W8j7rZNt1Wi/3CmPdPQj/AHI803bnEDul06/pIfbNjKFoTNDwjgFY0dCPlbyPutE+12J/OlDuNP73MSU+12JZtWp/02kKPMOIzBMJeKsOAWnQYiP0t8v5WsbbfEdRlpuq4Mu3gedsYhfbfEQLWkX6xzZ8NJloy94QmCw4BIaPh+lvL8rTnbTEtNZP/Y4fp6RIdvcQt6EjXj0b9/32Mnmht4LDgFXw+E/K3l+Vq/syxLrkecj/APSIF5QMQGv3M/oL7mvGaJhCYdhwCoaPh3sbyWpO32IaH7lY6einsz3hDyk1w0yyv2Z9zWjLEw3NBhbwCfw6DewclpxynVt90r9mf5oX7ZtaSNJXb9zOvm0ZlELGwF+6PTLw1jvIHrMBDBuCTqClG1o5LSnlQrFIzS5BvwAb2iYYQ8qdXvEqTbuf+eKJcOQbyT429kO+CoPkjxuYnqcFj0Kk+j0/Kvvts1F/vErzf64tsC5SXm5+ckC65bZGHHNvz93CMXzSfNXyizwCUt5mg3Jw/PhEM+lYzUNKIyQz+811+EKwsEci8esptBspe8yQLHe0vge1eo9kY55AO9Rfu1jqGJYmkhc0wmxNhYEknfaMfjkxKgtMkyz0LZ3Ftbi92Tfwtm7IsEr7lDUyWs+9uKzD4ch6x3GIHwnqbzH1RY3gvFhxX2hK8b1TzMLcdR7j9ceaZSuN6nyjQZoTPFB5WoqHb1mWhpjTMQd4B7wDEYw+WxAyqLkDq390XrFsKobws0YcKhhuZh4mN+/JWTumgfS98Z7Gtjnp5mQve4uGtoR58DpDEjSpi0hTTHC12fcqQYnNHyz42Pth4xqaOIPeo90XmDbATalSyzJahWy65r3sDwHbDNotg5lJLVy6zMzZcqqRbQm9yeyHdl7K+lUhk1dxi4W/CqBj8ziFPgR74cNom4oPAmK96VxvVvIxCy23iKwtXWIIjuVuNo+tD9L+kO+yNeKN6ooyYaYNW1PosXBX32RS+p/IfXC/ZBL/ACvL+sZ0w0w9W1Poca0nx9L62+jB8eSus/RMZqCDVNR0OPtWl+O5XWfomGnHJfWfomM5BD1QR0SPtWhOOS/yvo/1hpx1OpvIfXFBCQatqfRY1enH1+a3qiNsfHBD5/0inhIeran0ePgrVsePBB5mImxx+pR4H64r4IeBqoQsG5etsWmH5Vu4CInrXO928492AbMz6xyslLgWzMTZFv8AOPuFzG1p+RhiOnUqD1LLLDzLD2RJexu1cc9bS05wyOAPDafRc2Zyd5vCRrdreT56GWJpmrMUsEAylWuQTu1HDrjLLTsdynyi2uBFwuiCojnZjjNwinqWQ3XxHA98W9PiKv2HqPuMVi0D9Vu8xKuGdbDwEJ2EpvDHK2LQ0vHmky8otmJ74fmjKywwqUvCF4SVLZjZQSeyPdJwZj6TAdg1P1QiQFLnNZtK8BaELxeSsKli2l+1jp4xvqPYuQJGWyl2APOKBoeGX8n2xBkAXDUaRigtcHNcl16oSx6j5GNRVrkdluGyki6m4NuqPOZkGPsW4qb5gLOlobnjQtMi+2S2alVDGZMCMEI6GlyeBb8ns4w9ZbalLWthYXvGS5+WhM0bLbXY6VIcPKbKswn7ne5U7zYfN9kZGZQsDpYjr/pFtcCuinqYp2B7Tt4qNASbAXMWEjDwNW1PVw/rD5EoINN/E9cOMyJLuCHyE5NU2YDQaCGmZEDTY8j4mgNs3vHnCDbrIR3Vg0yGNMjz89fUG8NMyHhVhinMyLTZ59Zncn8cUJmRb7OPrM7k9rwEZKJ2f4j/AHeu0gwsVdBhOSdMmh7h79AXyg31OrG5iwsb7xa262t+u9/dHGvz9wAORum1VKsxcrqGXQ2IuNN0ZbaStSmUyZKBTMuzMGIy62sAPZujUNNOfLkOUi+a62v1EXv6orZtFKlk5JAYixIEtSWzGwYOxtprfjDC6Kd4Y7rZjba+S51nhC0Wm0g+7uWzIdMqMgAC8ACpII3xSl41AXqYzjaHKUtCZoiLwmeHZa4VIWjz1OJc00s2zZpiLvta53w/NFbjLfef8eX7YoDNMtyXeRFTtLg/wiSQPTXpJ38V8R7otop8D2hWoeol7plPNeW69lzkcdhHrBjnHFeLiL2HWN3Kl5MK/naeccpXLPZbE3Oir2aRPyh/eJf+J/A0XeG4Qkh5zS9Oemc6w4ByqqxHflv3kxmOVms5qjRgL/dQLbt6sIsZuyXdBIJa0PG8/ZLJ5PLgEz7XAOkvrH50U9Ps3zlZMpxMtkzdMre9svC/5XqjpFG15aHrVfYIw2DV5+P6iVYWEt2vfXfL0tACc10U9ZM8SEu2AkZBR4zsCsmQ80zA+QXtzYF9QN9z1xn8I2X+FPlRFsPSciyqO2289kdL2w/sU780fvLEex1KqUUoj5Yzk9ZbX2WHhDDyBdaR6SmZTF5N3XsOSzw5I5NtZrX7FsPK8ZnHuT803SN2lkgc4pOl/nKd3sjb0GJV8+tmAIkqklOUzOpLzcuhKa63PHcO2PPt1tvIkSZksAT3IyPLB6KZvxhG49g17ooOfe11UFfWiUNxYr7QN3juPoquRyPSyATUNY29FBx7zGawXYtZ9VzBdltnzGwJGTTd3x0zYLGPhOHyXPpAGW3fLOX2AHxivwChK4tW6dFVQg9s8lz+4fOASOF7lXHpOpbrWyPzAy2cbfdZbH+S5aaS034RcLbomWASSQAAQ3b1R48C5M5tSA+fm5Z3My3LDrVQd3abRttvJ4d6Wmv99mqW/NBCjzLHyjVORLS+5UHDgFHAdwg1rgEnaWqo4Gkuu5187DIDLhxusA/I1Ly6VDhusopHkCD64yGO7DzKVgJjXU+i6jot2dh7DGs2e5XDU1iSGkhEmtlRgxLAn0cwtbXs3XjY7WUKzaOcG+SjOD1MgLA+q3jD1j2mzk49JVlPM1lQbg92/uXL9nOTd6oZ8/Ny72zFblrb8ovu7Y0v2mpFvv8ANv3JbytF9sBi8qfQyubIJlqEdeKsL7x27x3w/aZsQUhqLmGUDpJMDBy2tyrXy2tbQ2hGR5da6yn0nVunLA/CAbf9NlyrH9l0pqhpOdny5elYL6QBtbXrEV4w9Oo+cWeN1Mx6iY05ckwnpLYixsALA8LARV1c0iWxG+xjoBNl6iJ0mrbjNzYXXadiKBJdDIEu1mQOSOLPqTf1eEeHbLbw0DKDTTJiML86CFQG5GS9j0tL2Nt43xiOTnlKWnlimqriWCebmgXyAm+VwNct72I3ezq8iqk1Mu6NLnS20Nirqew8PAxyubhd1gvFVMboqhz5m3BJPfftXL9pduUr5EoIjy8rszBsp3LYWIOu88BHn2b2Tm1huDklg2Mwgm56lHyj6hFpt1sWlMnPUwyS81nl8FLbmW+4X0twuI6HhtGsiQiKLBEAsOsC5PeTfziy8BvVX1ZK2OnpG9G3327uPjmsg/JSuXSobN2oLeQN/XGMx/Z6dRtaaAVN8rr6LW9h7DHQtkcQxCezTqlZcmQ1+blZCJhHySST0Rbr39Qih5R9t5DSHkSgJxuLuD0EZT8kj0m4aaa+EDHOxW2oo6yq14jcQ8b7bvHLZ+An0PJeZktHNRbMqtYS92YA2uW7YXC+TG7OZ0whFZggAAZlUkB2O5QbbhG6wRr00k9cqWf9Cxjdt+Uj4LOmU8qVzjLLvMYtlCZgLAAA3IDA+MSHPcbBcjK+tmeY2O9BkF7qXYRcoKzeiQCMqAXB1B1PVFHR4WXquYJIszqTbWy31t4CNLyc438KoEY2DSy0pgOGXVd/5JWIqKlIxmdp0RIEy/5UwhR+5MicwSCk2plY6VshzANudvuqrabZU01LNnLNB5tbgMm83AA0PWRFlguyFVKkNKatzo+v3qzLfeqsX0U9Vu6IeVTGuYpZagAmZMW4vborqfWRGzlnQdwgJOFYS1E2pY5x2k7hutbd3rk1TQsJ7SUu7BygsNTbTdwjQ0PJ87C82YE/JUZj4k6eqPXsrIVq+tc6lHKjszMxP7sXO0+0K0VM89wWy2AUaFmY2Avw7+yGSdgXVU1sweIotuXiSFn6zk6IF5U656nWwPiu7yig2QwCqnT5k2XUCnNNNMopl51X0BbMQ4DA3+q0QVfLK02S0sSTKmNpmV8wC8bXAIbtjQckNbztPPNrWnW6/kLFEOa0krSQ1UdK50xHAZA9/YvDtvg7yis2ZOM15jEHo5QABcBRc6dkeLAdkZ1UMwtLl/Pa+v5q8e/QRdcqyFvgaAkc5OKEj8rKvvjcy5Ky0CqLKgAA4BVFgPKFiIaFJr5IqWMt/U6+7YAbbNixzcmKW0nvfryrby/rGF2twWoomGYKZbaLNW5BPUQfRbs8iY0+E8r3PVqyTJCypkzm1fMS+psrMLW1NtOF42e1GGrUUc6W4GqMQeplGZW8CBFBzmEYkRV1VTStFRmD3fZci2W2In4hdy/NygbZ2BNyN4RRa9uJ0jXjkYk21qJt+vKlvK0WvJjikqbQS0lsM0rMrrxBLM2a3Ub3vFhtN8PFmouYIAOZJgOZjf5LXy7uBtA6V2KwNkqnSNSah0bXBgBsP+238lyDaXZn4HUmUs3MAqtmtlPSubWBPD2x5Vaw3k9pj2bR1k56l2qUyTTlDLYqBYACwJOlhffxiqMyOkXIzXradrjE3GbmwuVOZkXOzL6zO5Pa8Z0zIvNlWuZv6H8cJwyTqW2iPh/K7HiAnDoU6KpPSMxsuQXN26I1JPdxil2p2hmSWSWUFmUFjdlz9YQg3Wx4741xioq0YI7T3tZmMsy1GfLwTpA3bu1jhC/PaeRocMTQbd9zdZCfjFXULkRGCEWsiNaw3XY6+uFoJ1RStmd0UW1lTJoJYdQRblT2xqjIJW2epA5tiSwB1IzdIkXzW0svbGa+M6KZLSRd5Si2aZzcsZyOLHVgb637YsG6+rHKJAWNYMO+wJ8e/wALqXFFpJlKkwNMGUlLCzvma7ZHzcBrY3jIs8aSopMPkWJmTKi+5UK2FvnZbdfXBSYtTTWMuYeZlcFEmUAeu8wZmXv9cMZLrheY2nCHEbcx/G8rPzJDKiuQQr5sp4HKbN64hzRtcRwtasLLktIRJQYSgswO76fNBsoPWbnjGFmAgkEWIJBHEEaEGKBuuummEw7eHDh6J5aK/Fm1k/40v2x6s0VmOziqIw3rMVh3i5EW0ZrqLcl9Cxwx9pGoccqJuuQzpizV65bNqbdY0Yd3bD6flYr3mKpaWoJAOWUP4iYp9p0M1mnnVybvoBe/GwhMjLTZ29fFotHPjxa21iLL6GkT1dVZSCrAMpG4gi4I8IwXLP8A2BP8ZfY0c7wjlHrKaSsmU65EvlDIGIBN7XPCPZjW1VRXUdpxU5WzjKgXVSRw7LwmxFrrrKm0XLFOH3Fgu0bP16zqWTMU3Dy0PjlFx4G48IgptmZCVkyrUHnZi5SS11A0vYcL5R5RwzZ3bqqolKSXBQm+R1zKCd5XUEeBj3TuVSuaakwsgyZiECEISVK3YXu1gTa53wjC6+SydoucOdgIse30XXdvpuXDakjeJenmIpuSnaRJ1GsgkCbIGUrxKX6DjrFjY9o7Ywzbe1VZJmypzJkcBSFlgaG537+AjHyp0ynmhkZpbqdGU2PeD1RTYuqWldUei39HMbyL3uOS+kMcw558oy5c95BO90ALZeKgnd3jWMRjfJbJlUUz4PnaaAWLM1zMAFythYdo0398Zak5Y61FAYSZh+cyEE9+RgPVCPyi1VWGSY4QfNljICOom5b1xIje1ZUtDVxPADgBe/f9yr7kRxTSopydxWao7xkf2JHTZVGqu7gdKZlzHryAhfUTHzpQY1NoappkggNZhqMwytY2t4Dyi+k8rOIMwGeXqR/dL9cU+Ik3Cqs0bLJM50drFezlIx4jEVddeYeWAO2V0yPpEx1vDMSl1MhJsshkmLfz3qe0agiOAYyGmhmOrFi57Sxu3t9UQbP7WVNESZEwgE3ZGGZG71PHtFjDdFiaLLqrdG442NYc2i3euzYVyZ0lPUiolh8yksilgUQm40Fr6X0udIm5QMYWTQzVBHOTkaVLXicwsx7gDv7o5xN5Z60iwWQp68jn1FrRRTsVnT2efUOXcjS+gCjUBQNFF+AiRE693Lmp9GzyzNfUG4HbfYtfsZybNMppVTLqptPMfMSEA3B2UahgdQAdb746tQyCktVZzMZQAXawZj8420jh2E8rFXTyklqsllQBVurA2HaGET1vLFWzBlQSpV9LqhZvDMSPVA+N7is6qhqp5DexF8u7ldXHKpUoKxAtiwlDPb845b+HtjFNU9nZDps5nOaYSztqzE3JPEkxDOIAJ6gY3a2wsvVUsAghbGc7DauibL8mNJUUUqZNEwO4ZsyuRoWOUW1G4DhGv2X2MkUGfmS55y2Yu1/RvawAAG8xyXB+Vesp5aSwJToihVDIQQFFgLqRHrqOWesYWVJKdoVmPhdrRg6OQrytRSVkrnC/VJ2X7cltuVzFll4e0u4zzmVVHGysGZu4WA8Yudi9pErKSW6kZ1AWavFXAsb9htcd8cKrq2dVZpk+YzzG3FuAG4ADQDsFo8mF4xOpZmeS7S3GhtxHUwOjDsMVqerbeul+h7U7WX622+7Pd6BfQW02zzViCX8ImSZZvnWWFvMHUWOoHZuPG8YHb7k+l0tHzlMrWli027FiQSLTT3bja2hHVFXL5Z60LYpIY/OKMPMBrRXYztfUVtPMM6abKR9zSyS9SN4Grcd5MJrHtWdHR1cLx1gGj19/FdxwL+yyP8KV+4scY25mBcSrNLl7KbncCibhbuhKLlSrQJctWlqoyILSwTYWUakngIjxJefmtNmks7m7HQXIAG4C24CGxhYc10aMoXQTOfLaxG7vCveRLFLTZ8gn0lExR2ocreph5R1VKRRMaZbpMqqT+ShYr++0fOkjEplFV87IOVgDluMws4sQQd/Hyi+l8rWIEgB5epA+9Lx8YUkRcbhc1do2SWYvjtY/32Xq5WcWMyt5sHoyRLW3DMekx9YHhHaJfojuHsj542hnl801rF2fMxtvJJJi3kcq9ezqueWovboyl3fpXgfGSABuWtbo58jIo47dUWPor/ZHaFJGM10qawUT5rBCTYZ1drKT2hjbtHbHRsWwiXUyWkzlzI1rjcQRqCDwIPGPnPHGZ5zzW1MxixNrdI79B2xeYNyn1tOoQOs1RoBNXMQOoMCG8yYb4ic2qKvRkjnB8Z62V/DeCt1inJFIWncU2fnr5lLte9v7vcAAevrtByMSytPUqwIIqCCDvBCLcGMu3K3Vzbr9zlX3FEN+67k2ilwnb6rpedEplJmzDMdnXOxY6XuT2QYHltiqNJVvpjHI4G5yz2cVvuWeoKS6R13rOLDvUKw9YEbfA8Zl1VOk6WQVcajirfKRu0HSOFY9tPUV0pBPcNkJZQEVddx3DqivwHaioo2LU8wrf0lIDI3ep08d8LUkttvSl0VIadjCRiF7cMzsXaKLkypJVUKhQ+ZWzqhb7mrb7gWvYHcCY9u2+NrTUc0kjPMVpcscSzC1+4A3PdHMn5Z60rYJIB+dkY+ovaM3X43Pqphm1Dl2tYX0CjfZVGgEAicT1lFNoueaZpqDkO2+QWw2H5OWnU0upSpm08ws4GQfJVsosQQeB4x1nDaZpcpUeY01lFjMawZj1m2kcNwTlSqqWUspFlMiXsGVr6kk6hhxJj2VfLJWupCLJlk/KVCzDuzEj1GE+N7ioq6KqmkOYLb5d27ddW3LBMT4TJAtnEs5rb7Fuhf/AFRz8tD59W8xi8xi7tqzMbkntiO8dLG4RZeuooOjwNiJvZEaDZQ/fP0P44z8X+yn97+h/HDf+lOrP+I+H8rvM6aFUs2gAuTqdPCMdWT6qdMd6SfLMoaAlkuDxButxr7tYvW2glic0gkJMFsomaK992Ug+rQxZS001C3O+w0vHzhkvzmNxgzc25Oy+y3d97rFUNfihzEqLKCTziKt7cBaxPsjJyqSdUOzS5TMWJJyKQoJNzbgBr1x12tqAiFirOB8lVzMe4cYq8SM6bLVqNxLZTqryyAQeBDDokd0WHL6NPX4SS1jW3yvsA77XWAnbKVKmzIo0G+bKHhqwiqqZRRirWuN9mVh4FSQYsdphUS5rJUTC5YBjq+Q31suYAadmkUpPh9UbDNeip8b2hziDfgD9ypUnFSCpKkagg2IPWCN0LUVTOxZzdm1J6z1ntjz54QvFWXTgF7qTNENTTrMFmFwDfeRrBmhC0OyrCopeHy1IIWxG43MTsbix474YWhC0CYavP8AFcr5vrMeiUgUZVFhDS8Jnhqg1QzMNlk3y+RIgfD5Zt0d2g1IiXPCFoaeAcEkmSqXyi14J0pWFmF4C0NzQKsC8/xXL6j5mPRLlqosoAhC8IWhphgCbOplY3YXMNl0iKbgWI74dnhC0CeAKUvHmnUqMbka9Y0h+aGloFWAHamJRoOF+/WJXsRY7jDM0Jmh2VBgCiNAnb5w6XTqu4a9e+HFobmhoETeClzQ17EWMRl4TNBZaYUw0a9vnAlOo4ecOzQXhqRE0bk8tEcxA28QQQKy0HIqMUy9Xrj2UWU3Rh0Wtpu1Go3R54UQEXUGNtrWVkmHywbhRcajU8InMyPFKq76Hf7YeZkZ2K59XZLUU6ObsLkacYiSkRTcLYjdqYUzIY0yHZUIwpJ6hhZtRviFKdFNwouIQzIaZkOyvVhTM998eR6ROq3jDi8JeHZXqwdqVJaruHjEZkrfdDoIqyerbssgaaCGPJB3w+C8FlRAIsVGtOo4RIRCQXh2SAA2BRGmXt84ckkDcIdBeBRgaM7JbwQl4IFV0t40GyZ++/ofxxnY0Gyf97+h/HEP2Llqz/iPh/K65X0Eye6LOky3kiY+YFrMMpJlzFsbEEWBXfCy6ysDgfBhzdze86WXtwCgBQB3xnqvYzES7lK45WZmAM2cpAJJAsNB1aaRENmsXTVaoN2GaT++scWEcQvFCOMtAxsPAHELeu32C6BOZshKjpWNgd17aA2PX2x5J+Hc/LTnsysACRLmOozaEi6kZhfrjENgmNAX5+/Zzi+9bQk6Vjl9/wBE0/vg1f8A9BZtowP0ysv3roPMZwOcVcwv1NlO66kiKHFsDLAK8pqywNjMeTLKnscKGjMFscHBj/lz74cK3Gx8gnvSQfYYYjI3jmtI6V8Zu2SPze2Y5q+oeT2mFndHubHm2fMqnit1AzC/WYyuI8ntWHYoqTBckFWVLgm/oG2Xuj3DaLGBe9Nf9Tu8miNtqcXG+mP+Xc+wxYa8bwu2F1ZG4u1jHd7r8lQzdkaxd9PM8AG9hjyzMCqV3084fq2+qNf9nOIjfQ/9qeIedt8RUXahNhqTzc4aeuK6/YuwVtUNrWeb8rBzKKau+XMHfLce6IGBG8Ed4IjffbLqra0fqneGmWJBykVA0egJJ3ffB6jLMO7+HqthW1A2xDzhc6M0dYhOc/8Abx0X7YWh53D27NLjtvmli0eF+USnPpYfLPeZZ9suGC76fVaNrZj/AKT5gsPmhC0bg7Z0Tf8ADVPcJfuWF+OaFt+FPbrCD3Wgu7gr6e8fqidzb7rCF4QtG6mYlhdhegnA8RZhb/XEXwrBz6VLUJ9P+eHiPAqxpEftP5D3WJLQmaNm0zBT8ipHi38xhnNYKfl1K+v3GHi7CrGkG/tv8v5WOzQhaNocIwci4qqgfok/+KImwTCuFZP/AGRP/jgxdh5KhpCL6X+UrHFoTNGv+xzDTur3H50lvqEK+x1DYEYkmu4c3c+IDXEPGO3kr+Iwb8Xld7LHZoQmNy/JtKAB+HyRm1AZQpI7i948kzYOUP8AiFLvt6XHq0Jg1jUN0nSnY70d7LIXhI2J5Ouqtoz+st7oRuTSbwqKU8fvtvdD1jVfxGm+v+fZY+CNWvJzPJss2lYncBPBJ8LQfazrN45k26pywY28U/iFN+4OaykEak8mtdwlqe6bL+uI25Oa8fg58HlH+KDG3iqFfTH/AGN5hZqCNA2wNcPwZ/AofY0QtsVWj8Gm+C39kPG3iqFXAdj28wqWCLVtk6wfgs/9k59giJtnaob6eeP1Uz6oeIKxPEdjhzCr7w4TDHobCJ43yZo/Vv8AVEbUMwb0cd6t9UO4VY2neEznIQtAZDD5J8jDSCIWSoEJbwkJeC8NO6WCEvBDRdLeEvBCQJXS3hIIdKlliAoJJ3AAk+QgSJTbwR6JNEWR33LLC5r9bGyqB1nXyMWWFbH1M91CyZiqWUF2RlVQ1ukb8LG8SXALF88bAS5wFlTKpJsNSeEaKm5P6uZLExFlshv0udlgC3pZrm4tbUHURLjWy8/DZwm3llUcNLdml3e2o+5E5u+wO6NHiFE1Zh82fRF7z5yPOkKT6QXJNQDjdir9oOu4Rm6TZZfOnrjZjonDC7LEcx3HZbL2NlzRhY29m7whIVxYkHeDYxosK2X+EULTUDc6J4TU2Tm+bLMd3AiNSQBcrvlmbE0OectizkabYukZ+dy8Ob4gb8/1Rmpcot6IJ0voCdOJ7o7NyYYYqUV2kc27MczMNZgGqML62ANvA9cZzOwtXBpSpEEBO29gtvBBBHzl+foggggQiCCCBCLQloWCBCILQQQISWgtCwQISWhjU6neoPgIkggQmiUBuAHgIdBBAhENKA7wIdBAhQtRod6Kf0RELYRJO+TLPfLT6o9kEO6oOcN6q5uzNK3pU0k/q0+qPO+xNEfwaV4Lb2ReQQ8R4qxPKNjjzKzzbAUJ/B18GmD2NETcnVCf7kjumTf5o00EPG7irFVOPndzKyU3kwojuSYvaJjH968ed+Sil4NOH6an+GNrBD1r+K0FdUD5zzWCfkhkcJ00eEs+6IjyPSvx7/QSOhQQ9c/irGkqofP/AB7LnLcjy/JqCO+UvuIiM8kLcKofsiPY8dKgg1z+KoaUqvq9B7Lm9PyYVMokyqsISCCQrrod40aIxyb1qm6VYudCc85Se/fHTIIeucn8TqN5HILmX2CYkqlVqVyneBNmLfhr0NdI80vYrFJbBkm9IaAie279IWjq0EGud2JjScvBvJc0+LsaAsGB6znlknvufZaEU44nDN38w3lrHTIINb2BL4gTtjZ5fyuZTcRxywHNnTiqSyfHU38olG0+MAa0gPbzb+5o6PaC0GsH0hI1zDthZy/K52u1GLcaEH9W4/ihybTYjfpYaGHYrA+ZvHQrQWhawfSEumR/tN9fdYNNoqo+nhJPXa27xWHPjDH/AIO571lfyxurQWhYxw/lT0tm6Mc3e6wqVqH08GmDulSG9toefgp34RO/ysn3NG3tBaDH2I6ZwBH/AKd7rFSsOo3YD4rmrfi0hVA7znsIrdvNkZMmSJsqRKSWhvOtmWaRcZVltZgtzcEkeMdHhs6SGUqwBBFiCAQQd4IO8QB5Buqjr5GSB4JsN1zmuV7L4FRYkr2p2kGWuW6zswuT0WIPSZrX3i2kOTk0qKOZLqJLieZUxG5tVKsyg9K12sTbhHUJNMqDKgCjgFAA8hEsPWndsW7tLTB7sB6p+UnF6nPNVmI4HLnqgYFckxJoy5QSyXyg6HTWMXyh7dz6eaZEgZOipaaVJN2ubJcW3cdeO60dHjPbcYSKijmJzbTGHSQJlzBxuYZiLjU3G8gmEwi+a56KZjZm64Ym9u6+9c0w3Clr5CziJkybJmBaoKxabNlTCSsxc1+kNRbqWNXRIafDZ/xbzkxudLDPJZXAayMEBAzsuXf2HSMxyayamTXA8zN5tgZc05GAXiCSRpZgPXHXqKgSUCJa5QWZyLk9Jjdjr1nWNZXYTZfU0nUaqTV/qbcOA3doPjs7DZcGqtjaxJLz5klkRdWLlQ2ptfKTc6mNTyV1tRLYoZUxqaafTynIkzcCD802ym3ZGh5XJrCiVFBPOTVBsCTZVd+H5vqhnJNhrpSmYZjFZhNpRBCoVJGYE8WHVpuinPxR3K3mrTPQOfKBmbAZ/wBvtPBWOG7BpKrWq85zNmtLVQiLm0tYbxa2nXrGqAhYI5S4navNSzPlILze2XgEQQQQlkiCCCBCIIIIEIggggQiCCCBCIIIIEIggggQiCCCBCIIIIEIggggQiCCCBCIIIIEIggggQiCCCBCIIIIEIggggQiCCCBCIIIIEIggggQiCCCBCIIIIEIggggQiCCCBCIIIIEIhje6CCBCR9w74esEECQXjrvTlfnn/bmRPT7h3CCCKOwLQ/pH94qaCCCJU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306294" y="4323312"/>
            <a:ext cx="676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5. CAPACITACIÓN POR ÁREA SETEC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8" name="Imagen 5" descr="iconoindice-2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84840" r="7463" b="1364"/>
          <a:stretch/>
        </p:blipFill>
        <p:spPr bwMode="auto">
          <a:xfrm>
            <a:off x="3200401" y="1056902"/>
            <a:ext cx="3034146" cy="30271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66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488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9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1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57527" y="1092151"/>
            <a:ext cx="54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IMBABURA, CARCHI, ESMERALDAS Y SUCUMBÍOS</a:t>
            </a:r>
            <a:endParaRPr lang="es-ES" b="1" dirty="0"/>
          </a:p>
        </p:txBody>
      </p:sp>
      <p:pic>
        <p:nvPicPr>
          <p:cNvPr id="12" name="11 Imagen"/>
          <p:cNvPicPr/>
          <p:nvPr/>
        </p:nvPicPr>
        <p:blipFill rotWithShape="1">
          <a:blip r:embed="rId5"/>
          <a:srcRect l="23950" t="24169" r="69595" b="64653"/>
          <a:stretch/>
        </p:blipFill>
        <p:spPr bwMode="auto">
          <a:xfrm>
            <a:off x="235315" y="2040498"/>
            <a:ext cx="1104535" cy="104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73137" y="1961658"/>
            <a:ext cx="3137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Agricultura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Agropecuaria </a:t>
            </a:r>
            <a:r>
              <a:rPr lang="es-EC" dirty="0"/>
              <a:t>y </a:t>
            </a:r>
            <a:r>
              <a:rPr lang="es-EC" dirty="0" smtClean="0"/>
              <a:t>Agroindustria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Especies </a:t>
            </a:r>
            <a:r>
              <a:rPr lang="es-EC" dirty="0"/>
              <a:t>acuáticas y Pesca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Zootecnia</a:t>
            </a:r>
            <a:endParaRPr lang="es-ES" dirty="0"/>
          </a:p>
        </p:txBody>
      </p:sp>
      <p:sp>
        <p:nvSpPr>
          <p:cNvPr id="8" name="7 Flecha derecha"/>
          <p:cNvSpPr/>
          <p:nvPr/>
        </p:nvSpPr>
        <p:spPr>
          <a:xfrm>
            <a:off x="1472541" y="231569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/>
          <p:cNvPicPr/>
          <p:nvPr/>
        </p:nvPicPr>
        <p:blipFill rotWithShape="1">
          <a:blip r:embed="rId5"/>
          <a:srcRect l="48750" t="83686" r="44796" b="5438"/>
          <a:stretch/>
        </p:blipFill>
        <p:spPr bwMode="auto">
          <a:xfrm>
            <a:off x="250730" y="3401042"/>
            <a:ext cx="1073704" cy="101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Flecha derecha"/>
          <p:cNvSpPr/>
          <p:nvPr/>
        </p:nvSpPr>
        <p:spPr>
          <a:xfrm>
            <a:off x="1472541" y="3652857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873137" y="3598816"/>
            <a:ext cx="2427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Forestal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Ecología  y Ambiente</a:t>
            </a:r>
            <a:endParaRPr lang="es-ES" dirty="0"/>
          </a:p>
        </p:txBody>
      </p:sp>
      <p:pic>
        <p:nvPicPr>
          <p:cNvPr id="17" name="16 Imagen"/>
          <p:cNvPicPr/>
          <p:nvPr/>
        </p:nvPicPr>
        <p:blipFill rotWithShape="1">
          <a:blip r:embed="rId5"/>
          <a:srcRect l="48750" t="35650" r="44796" b="52266"/>
          <a:stretch/>
        </p:blipFill>
        <p:spPr bwMode="auto">
          <a:xfrm>
            <a:off x="246206" y="4631377"/>
            <a:ext cx="1073704" cy="1091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17 Flecha derecha"/>
          <p:cNvSpPr/>
          <p:nvPr/>
        </p:nvSpPr>
        <p:spPr>
          <a:xfrm>
            <a:off x="1494316" y="4957132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1849387" y="4965617"/>
            <a:ext cx="24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Procesos Industriales</a:t>
            </a:r>
            <a:endParaRPr lang="es-ES" dirty="0"/>
          </a:p>
        </p:txBody>
      </p:sp>
      <p:pic>
        <p:nvPicPr>
          <p:cNvPr id="23" name="22 Imagen"/>
          <p:cNvPicPr/>
          <p:nvPr/>
        </p:nvPicPr>
        <p:blipFill rotWithShape="1">
          <a:blip r:embed="rId5"/>
          <a:srcRect l="23950" t="83686" r="69765" b="5438"/>
          <a:stretch/>
        </p:blipFill>
        <p:spPr bwMode="auto">
          <a:xfrm>
            <a:off x="4926220" y="2272052"/>
            <a:ext cx="1058951" cy="1024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23 Flecha derecha"/>
          <p:cNvSpPr/>
          <p:nvPr/>
        </p:nvSpPr>
        <p:spPr>
          <a:xfrm>
            <a:off x="6066307" y="2617874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443153" y="2272052"/>
            <a:ext cx="2688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Electricidad y </a:t>
            </a:r>
            <a:r>
              <a:rPr lang="es-EC" dirty="0" smtClean="0"/>
              <a:t>Electrónica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Industrial y Minería</a:t>
            </a:r>
            <a:endParaRPr lang="es-ES" dirty="0"/>
          </a:p>
          <a:p>
            <a:endParaRPr lang="es-EC" dirty="0" smtClean="0"/>
          </a:p>
          <a:p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>
            <a:off x="6443153" y="26654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  <p:pic>
        <p:nvPicPr>
          <p:cNvPr id="31" name="30 Imagen"/>
          <p:cNvPicPr/>
          <p:nvPr/>
        </p:nvPicPr>
        <p:blipFill rotWithShape="1">
          <a:blip r:embed="rId5"/>
          <a:srcRect l="48750" t="70997" r="44626" b="16616"/>
          <a:stretch/>
        </p:blipFill>
        <p:spPr bwMode="auto">
          <a:xfrm>
            <a:off x="4944927" y="3586911"/>
            <a:ext cx="1121380" cy="1117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32 Rectángulo"/>
          <p:cNvSpPr/>
          <p:nvPr/>
        </p:nvSpPr>
        <p:spPr>
          <a:xfrm>
            <a:off x="6476143" y="3841591"/>
            <a:ext cx="2596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Construcción e infraestructura</a:t>
            </a:r>
            <a:endParaRPr lang="es-ES" dirty="0"/>
          </a:p>
        </p:txBody>
      </p:sp>
      <p:sp>
        <p:nvSpPr>
          <p:cNvPr id="34" name="33 Flecha derecha"/>
          <p:cNvSpPr/>
          <p:nvPr/>
        </p:nvSpPr>
        <p:spPr>
          <a:xfrm>
            <a:off x="6099957" y="3945899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3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1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57527" y="1092151"/>
            <a:ext cx="54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IMBABURA, CARCHI, ESMERALDAS Y SUCUMBÍOS</a:t>
            </a:r>
            <a:endParaRPr lang="es-ES" b="1" dirty="0"/>
          </a:p>
        </p:txBody>
      </p:sp>
      <p:sp>
        <p:nvSpPr>
          <p:cNvPr id="10" name="9 Flecha derecha"/>
          <p:cNvSpPr/>
          <p:nvPr/>
        </p:nvSpPr>
        <p:spPr>
          <a:xfrm>
            <a:off x="1425041" y="2113816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/>
          <p:nvPr/>
        </p:nvPicPr>
        <p:blipFill rotWithShape="1">
          <a:blip r:embed="rId5"/>
          <a:srcRect l="48410" t="12085" r="44796" b="76133"/>
          <a:stretch/>
        </p:blipFill>
        <p:spPr bwMode="auto">
          <a:xfrm>
            <a:off x="173578" y="1804461"/>
            <a:ext cx="1123960" cy="111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76743" y="1934578"/>
            <a:ext cx="2060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Tecnologías de la Información y Comunicación</a:t>
            </a:r>
            <a:endParaRPr lang="es-ES" dirty="0"/>
          </a:p>
        </p:txBody>
      </p:sp>
      <p:pic>
        <p:nvPicPr>
          <p:cNvPr id="12" name="11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0" t="12085" r="69765" b="76435"/>
          <a:stretch/>
        </p:blipFill>
        <p:spPr bwMode="auto">
          <a:xfrm>
            <a:off x="252509" y="3501345"/>
            <a:ext cx="1066733" cy="1086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Flecha derecha"/>
          <p:cNvSpPr/>
          <p:nvPr/>
        </p:nvSpPr>
        <p:spPr>
          <a:xfrm>
            <a:off x="1436916" y="3832447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976743" y="3335675"/>
            <a:ext cx="2060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Alimentación, Gastronomía y </a:t>
            </a:r>
            <a:r>
              <a:rPr lang="es-EC" dirty="0" smtClean="0"/>
              <a:t>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Artes y Artesanías</a:t>
            </a:r>
            <a:endParaRPr lang="es-ES" dirty="0"/>
          </a:p>
        </p:txBody>
      </p:sp>
      <p:pic>
        <p:nvPicPr>
          <p:cNvPr id="15" name="14 Imagen"/>
          <p:cNvPicPr/>
          <p:nvPr/>
        </p:nvPicPr>
        <p:blipFill rotWithShape="1">
          <a:blip r:embed="rId5"/>
          <a:srcRect l="48750" t="48037" r="44965" b="40785"/>
          <a:stretch/>
        </p:blipFill>
        <p:spPr bwMode="auto">
          <a:xfrm>
            <a:off x="274525" y="5070760"/>
            <a:ext cx="1083686" cy="1021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5 Flecha derecha"/>
          <p:cNvSpPr/>
          <p:nvPr/>
        </p:nvSpPr>
        <p:spPr>
          <a:xfrm>
            <a:off x="1458691" y="5338597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1958627" y="5357781"/>
            <a:ext cx="2485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Automotriz</a:t>
            </a:r>
            <a:endParaRPr lang="es-ES" dirty="0"/>
          </a:p>
        </p:txBody>
      </p:sp>
      <p:pic>
        <p:nvPicPr>
          <p:cNvPr id="18" name="17 Imagen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33"/>
          <a:stretch/>
        </p:blipFill>
        <p:spPr bwMode="auto">
          <a:xfrm>
            <a:off x="4574172" y="3502138"/>
            <a:ext cx="924124" cy="1072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18 Flecha derecha"/>
          <p:cNvSpPr/>
          <p:nvPr/>
        </p:nvSpPr>
        <p:spPr>
          <a:xfrm>
            <a:off x="5648707" y="3767774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027707" y="2806085"/>
            <a:ext cx="26769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Administración y  </a:t>
            </a:r>
            <a:r>
              <a:rPr lang="es-EC" dirty="0" smtClean="0"/>
              <a:t>Legislación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Educación y </a:t>
            </a:r>
            <a:r>
              <a:rPr lang="es-EC" dirty="0" smtClean="0"/>
              <a:t>Capacitación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Finanzas, Comercio y </a:t>
            </a:r>
            <a:r>
              <a:rPr lang="es-EC" dirty="0" smtClean="0"/>
              <a:t>Ventas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Servicios Socioculturales y a la Comunidad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2 Y 9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35652" y="1092151"/>
            <a:ext cx="54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NAPO, ORELLANA Y PICHINCHA (D.M. QUITO)</a:t>
            </a:r>
            <a:endParaRPr lang="es-ES" b="1" dirty="0"/>
          </a:p>
        </p:txBody>
      </p:sp>
      <p:sp>
        <p:nvSpPr>
          <p:cNvPr id="9" name="CuadroTexto 16"/>
          <p:cNvSpPr txBox="1">
            <a:spLocks noChangeArrowheads="1"/>
          </p:cNvSpPr>
          <p:nvPr/>
        </p:nvSpPr>
        <p:spPr bwMode="auto">
          <a:xfrm>
            <a:off x="3441700" y="28488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10" name="9 Imagen"/>
          <p:cNvPicPr/>
          <p:nvPr/>
        </p:nvPicPr>
        <p:blipFill rotWithShape="1">
          <a:blip r:embed="rId5"/>
          <a:srcRect l="23950" t="24169" r="69595" b="64653"/>
          <a:stretch/>
        </p:blipFill>
        <p:spPr bwMode="auto">
          <a:xfrm>
            <a:off x="235315" y="2040498"/>
            <a:ext cx="1104535" cy="104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873137" y="1961658"/>
            <a:ext cx="3137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Agricultura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Agropecuaria </a:t>
            </a:r>
            <a:r>
              <a:rPr lang="es-EC" dirty="0"/>
              <a:t>y </a:t>
            </a:r>
            <a:r>
              <a:rPr lang="es-EC" dirty="0" smtClean="0"/>
              <a:t>Agroindustria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Especies </a:t>
            </a:r>
            <a:r>
              <a:rPr lang="es-EC" dirty="0"/>
              <a:t>acuáticas y Pesca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Zootecnia</a:t>
            </a:r>
            <a:endParaRPr lang="es-ES" dirty="0"/>
          </a:p>
        </p:txBody>
      </p:sp>
      <p:sp>
        <p:nvSpPr>
          <p:cNvPr id="12" name="11 Flecha derecha"/>
          <p:cNvSpPr/>
          <p:nvPr/>
        </p:nvSpPr>
        <p:spPr>
          <a:xfrm>
            <a:off x="1472541" y="231569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/>
          <p:nvPr/>
        </p:nvPicPr>
        <p:blipFill rotWithShape="1">
          <a:blip r:embed="rId5"/>
          <a:srcRect l="48750" t="83686" r="44796" b="5438"/>
          <a:stretch/>
        </p:blipFill>
        <p:spPr bwMode="auto">
          <a:xfrm>
            <a:off x="250730" y="3401042"/>
            <a:ext cx="1073704" cy="101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13 Flecha derecha"/>
          <p:cNvSpPr/>
          <p:nvPr/>
        </p:nvSpPr>
        <p:spPr>
          <a:xfrm>
            <a:off x="1472541" y="3652857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873137" y="3575066"/>
            <a:ext cx="2427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Forestal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Ecología  y Ambiente</a:t>
            </a:r>
            <a:endParaRPr lang="es-ES" dirty="0"/>
          </a:p>
        </p:txBody>
      </p:sp>
      <p:pic>
        <p:nvPicPr>
          <p:cNvPr id="16" name="15 Imagen"/>
          <p:cNvPicPr/>
          <p:nvPr/>
        </p:nvPicPr>
        <p:blipFill rotWithShape="1">
          <a:blip r:embed="rId5"/>
          <a:srcRect l="48750" t="35650" r="44796" b="52266"/>
          <a:stretch/>
        </p:blipFill>
        <p:spPr bwMode="auto">
          <a:xfrm>
            <a:off x="246206" y="4631377"/>
            <a:ext cx="1073704" cy="1091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16 Flecha derecha"/>
          <p:cNvSpPr/>
          <p:nvPr/>
        </p:nvSpPr>
        <p:spPr>
          <a:xfrm>
            <a:off x="1494316" y="4957132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1849387" y="4965617"/>
            <a:ext cx="24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Procesos Industriales</a:t>
            </a:r>
            <a:endParaRPr lang="es-ES" dirty="0"/>
          </a:p>
        </p:txBody>
      </p:sp>
      <p:pic>
        <p:nvPicPr>
          <p:cNvPr id="19" name="18 Imagen"/>
          <p:cNvPicPr/>
          <p:nvPr/>
        </p:nvPicPr>
        <p:blipFill rotWithShape="1">
          <a:blip r:embed="rId5"/>
          <a:srcRect l="48750" t="70997" r="44626" b="16616"/>
          <a:stretch/>
        </p:blipFill>
        <p:spPr bwMode="auto">
          <a:xfrm>
            <a:off x="4936617" y="1964949"/>
            <a:ext cx="1121380" cy="1117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6467833" y="2195879"/>
            <a:ext cx="2596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Construcción e infraestructura</a:t>
            </a:r>
            <a:endParaRPr lang="es-ES" dirty="0"/>
          </a:p>
        </p:txBody>
      </p:sp>
      <p:sp>
        <p:nvSpPr>
          <p:cNvPr id="21" name="20 Flecha derecha"/>
          <p:cNvSpPr/>
          <p:nvPr/>
        </p:nvSpPr>
        <p:spPr>
          <a:xfrm>
            <a:off x="6091647" y="2323937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21 Imagen"/>
          <p:cNvPicPr/>
          <p:nvPr/>
        </p:nvPicPr>
        <p:blipFill rotWithShape="1">
          <a:blip r:embed="rId5"/>
          <a:srcRect l="23950" t="83686" r="69765" b="5438"/>
          <a:stretch/>
        </p:blipFill>
        <p:spPr bwMode="auto">
          <a:xfrm>
            <a:off x="4926220" y="3584488"/>
            <a:ext cx="1058951" cy="1024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22 Flecha derecha"/>
          <p:cNvSpPr/>
          <p:nvPr/>
        </p:nvSpPr>
        <p:spPr>
          <a:xfrm>
            <a:off x="6066307" y="3930310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443153" y="3584488"/>
            <a:ext cx="2688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Electricidad y </a:t>
            </a:r>
            <a:r>
              <a:rPr lang="es-EC" dirty="0" smtClean="0"/>
              <a:t>Electrónica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Industrial y Minería</a:t>
            </a:r>
            <a:endParaRPr lang="es-ES" dirty="0"/>
          </a:p>
          <a:p>
            <a:endParaRPr lang="es-EC" dirty="0" smtClean="0"/>
          </a:p>
          <a:p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>
            <a:off x="6443153" y="39778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35652" y="1092151"/>
            <a:ext cx="54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NAPO, ORELLANA Y PICHINCHA (D.M. QUITO)</a:t>
            </a:r>
            <a:endParaRPr lang="es-ES" b="1" dirty="0"/>
          </a:p>
        </p:txBody>
      </p:sp>
      <p:sp>
        <p:nvSpPr>
          <p:cNvPr id="8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2 Y 9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33"/>
          <a:stretch/>
        </p:blipFill>
        <p:spPr bwMode="auto">
          <a:xfrm>
            <a:off x="45826" y="3171165"/>
            <a:ext cx="924124" cy="1072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1120361" y="343680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499361" y="2296987"/>
            <a:ext cx="26769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Administración y  </a:t>
            </a:r>
            <a:r>
              <a:rPr lang="es-EC" dirty="0" smtClean="0"/>
              <a:t>Legislación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Educación y </a:t>
            </a:r>
            <a:r>
              <a:rPr lang="es-EC" dirty="0" smtClean="0"/>
              <a:t>Capacitación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Finanzas, Comercio y </a:t>
            </a:r>
            <a:r>
              <a:rPr lang="es-EC" dirty="0" smtClean="0"/>
              <a:t>Ventas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Servicios Socioculturales y a la </a:t>
            </a:r>
            <a:r>
              <a:rPr lang="es-EC" dirty="0" smtClean="0"/>
              <a:t>Comunidad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Transporte y Logística</a:t>
            </a:r>
            <a:endParaRPr lang="es-ES" dirty="0"/>
          </a:p>
        </p:txBody>
      </p:sp>
      <p:sp>
        <p:nvSpPr>
          <p:cNvPr id="13" name="12 Flecha derecha"/>
          <p:cNvSpPr/>
          <p:nvPr/>
        </p:nvSpPr>
        <p:spPr>
          <a:xfrm>
            <a:off x="5562213" y="1983699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/>
          <p:cNvPicPr/>
          <p:nvPr/>
        </p:nvPicPr>
        <p:blipFill rotWithShape="1">
          <a:blip r:embed="rId6"/>
          <a:srcRect l="48410" t="12085" r="44796" b="76133"/>
          <a:stretch/>
        </p:blipFill>
        <p:spPr bwMode="auto">
          <a:xfrm>
            <a:off x="4310750" y="1674344"/>
            <a:ext cx="1123960" cy="111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6113915" y="1531336"/>
            <a:ext cx="2060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Tecnologías de la Información y </a:t>
            </a:r>
            <a:r>
              <a:rPr lang="es-EC" dirty="0" smtClean="0"/>
              <a:t>Comunicación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Comunicación y Artes Gráficas</a:t>
            </a:r>
            <a:endParaRPr lang="es-ES" dirty="0"/>
          </a:p>
        </p:txBody>
      </p:sp>
      <p:pic>
        <p:nvPicPr>
          <p:cNvPr id="17" name="16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0" t="12085" r="69765" b="76435"/>
          <a:stretch/>
        </p:blipFill>
        <p:spPr bwMode="auto">
          <a:xfrm>
            <a:off x="4377805" y="3649334"/>
            <a:ext cx="1066733" cy="1086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17 Flecha derecha"/>
          <p:cNvSpPr/>
          <p:nvPr/>
        </p:nvSpPr>
        <p:spPr>
          <a:xfrm>
            <a:off x="5562212" y="3980436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6102039" y="3483664"/>
            <a:ext cx="2060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Alimentación, Gastronomía y </a:t>
            </a:r>
            <a:r>
              <a:rPr lang="es-EC" dirty="0" smtClean="0"/>
              <a:t>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Artes y Artesanías</a:t>
            </a:r>
            <a:endParaRPr lang="es-ES" dirty="0"/>
          </a:p>
        </p:txBody>
      </p:sp>
      <p:pic>
        <p:nvPicPr>
          <p:cNvPr id="20" name="19 Imagen"/>
          <p:cNvPicPr/>
          <p:nvPr/>
        </p:nvPicPr>
        <p:blipFill rotWithShape="1">
          <a:blip r:embed="rId6"/>
          <a:srcRect l="48750" t="48037" r="44965" b="40785"/>
          <a:stretch/>
        </p:blipFill>
        <p:spPr bwMode="auto">
          <a:xfrm>
            <a:off x="2869611" y="5447624"/>
            <a:ext cx="1083686" cy="1021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20 Flecha derecha"/>
          <p:cNvSpPr/>
          <p:nvPr/>
        </p:nvSpPr>
        <p:spPr>
          <a:xfrm>
            <a:off x="4053777" y="571546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4553713" y="5734645"/>
            <a:ext cx="2485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Automotriz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BQUEhQVFBUUFhQVFRUXFRQVFhYVFRcVFRQUFRcXHCYeGBokGRYUHy8hJCcpLCwsFR4xNTAqNSYrLCkBCQoKDgwOGg8PGikkHyQ1LSksLC4tLywsKi8pLCksKSwsLCwsLCwpKSwsLCksLCwsLCopLCwsLCksLCwsKSksKf/AABEIAHEBvQMBIgACEQEDEQH/xAAcAAABBQEBAQAAAAAAAAAAAAAAAQIDBQYHBAj/xABPEAACAAQDAwgEBg8GBgMAAAABAgADBBEFEiEGMUEHEyJRYXGBkTKhscEUFUJSktEWFyMzRFNicoKDk7LC0uE0Q3OUorNFVYSjw/AkVNP/xAAbAQADAQEBAQEAAAAAAAAAAAAAAQIDBAYFB//EADcRAAEDAgIGCAUEAwEBAAAAAAEAAgMEERIhBRMxQVGRFCJhcYGSodEVQlLB4TJTsfAjQ/GCYv/aAAwDAQACEQMRAD8A7TVYjLl25yYqX3ZmC37rxB8fU/4+V+0X64mrsPSchSYoZTwPtHUe2OebQbEzJJLyrzJf+pfzhxHaIpoBXfSQwTHC9xafQre/H9P+PlftF+uFXHac7p8r6a/XHHHlEbwfKIiI01Y4r6w0LGdjyu1fHEn8bL+mv1wfHEj8bL+mv1xxUTSNxI8YkWvccb94EGqSOhBucuzHGJH46X9Nfrilq6GRMYsa6cL8FqQijuCxzdcWbioPmIkXGF4qR3EGAMcNibdEOYbtcfRbxsDpj+H1P+cMQzdnKc7sQqR/1YPtEY5cVl9ZHeIlWtlnc6+dvbB1gr6FK353clpTspT/APMqm3V8JWGztj6U7sQqB13qVa/mIolYHcQfGFtBidxRqJB/sPIeyspuwtORpiM2/Amap9QIiH7X8j/mJ81/njxwQ9Y7irDJh/sPIey9B5OZH/MB5Jf9+I6jk5k2+516X/KygepoivCXh6x/FUBP+4eQ9lN9rxLaYgl+P/ueGTNgbHo4ghHa5B/f3RHmhC0PWP4qgJ/3PQeym+whgNMQW9/xpC2+le8eV9lqoMQtbLI4N8LcX8L6Q/NDS0GscqAl3uv4BT/Y1VBb/GCZvmipmaeJaFbAKwWtiMs9f/ypgt57482aEzQ8bv6EYH8R5QvdPwasVQUxJWb5QNSygdViSb+qIUw3EN/w9B2fCyf6R5i0NzQYz2ckxG7s8oXpalxEAEVqEnh8LW4776eUPSXiR/DUHfVS/dePEWhC0GM8ByT1XY3yhe9pOJA/26Wf+qX3iE5zE1FxWS23i3wiSfHpWEV5aEzQ8XYOSNRxDfKFcS5uJ/8A3pAt1zpRv/pj1Ta7EVQEVtM7fNDSN3azAeyM4WhC0K/YOSRpQdzfKFe/G+KBb/CKY9nOU1/G4t64aNoMU/G0/wBOk/mijLQ3NB4DkmKRn0t8v5WhG0eKfjKbxem/niaXtJiQ1L0R7DMlD2PGXLxA9ag3svn9UO19wR0Fjvlb5fytj9l2Ii/Roz3TZfq+7awDbLELehR/tZd/96MfKqFYXU3EOzQrDgEfD497W8vytl9mleN8qjPdPS/+7DRtxXXA5mlHbz6W8bTYxxaEzQYRwCXw6L6W8j7rZNt1Wi/3CmPdPQj/AHI803bnEDul06/pIfbNjKFoTNDwjgFY0dCPlbyPutE+12J/OlDuNP73MSU+12JZtWp/02kKPMOIzBMJeKsOAWnQYiP0t8v5WsbbfEdRlpuq4Mu3gedsYhfbfEQLWkX6xzZ8NJloy94QmCw4BIaPh+lvL8rTnbTEtNZP/Y4fp6RIdvcQt6EjXj0b9/32Mnmht4LDgFXw+E/K3l+Vq/syxLrkecj/APSIF5QMQGv3M/oL7mvGaJhCYdhwCoaPh3sbyWpO32IaH7lY6einsz3hDyk1w0yyv2Z9zWjLEw3NBhbwCfw6DewclpxynVt90r9mf5oX7ZtaSNJXb9zOvm0ZlELGwF+6PTLw1jvIHrMBDBuCTqClG1o5LSnlQrFIzS5BvwAb2iYYQ8qdXvEqTbuf+eKJcOQbyT429kO+CoPkjxuYnqcFj0Kk+j0/Kvvts1F/vErzf64tsC5SXm5+ckC65bZGHHNvz93CMXzSfNXyizwCUt5mg3Jw/PhEM+lYzUNKIyQz+811+EKwsEci8esptBspe8yQLHe0vge1eo9kY55AO9Rfu1jqGJYmkhc0wmxNhYEknfaMfjkxKgtMkyz0LZ3Ftbi92Tfwtm7IsEr7lDUyWs+9uKzD4ch6x3GIHwnqbzH1RY3gvFhxX2hK8b1TzMLcdR7j9ceaZSuN6nyjQZoTPFB5WoqHb1mWhpjTMQd4B7wDEYw+WxAyqLkDq390XrFsKobws0YcKhhuZh4mN+/JWTumgfS98Z7Gtjnp5mQve4uGtoR58DpDEjSpi0hTTHC12fcqQYnNHyz42Pth4xqaOIPeo90XmDbATalSyzJahWy65r3sDwHbDNotg5lJLVy6zMzZcqqRbQm9yeyHdl7K+lUhk1dxi4W/CqBj8ziFPgR74cNom4oPAmK96VxvVvIxCy23iKwtXWIIjuVuNo+tD9L+kO+yNeKN6ooyYaYNW1PosXBX32RS+p/IfXC/ZBL/ACvL+sZ0w0w9W1Poca0nx9L62+jB8eSus/RMZqCDVNR0OPtWl+O5XWfomGnHJfWfomM5BD1QR0SPtWhOOS/yvo/1hpx1OpvIfXFBCQatqfRY1enH1+a3qiNsfHBD5/0inhIeran0ePgrVsePBB5mImxx+pR4H64r4IeBqoQsG5etsWmH5Vu4CInrXO928492AbMz6xyslLgWzMTZFv8AOPuFzG1p+RhiOnUqD1LLLDzLD2RJexu1cc9bS05wyOAPDafRc2Zyd5vCRrdreT56GWJpmrMUsEAylWuQTu1HDrjLLTsdynyi2uBFwuiCojnZjjNwinqWQ3XxHA98W9PiKv2HqPuMVi0D9Vu8xKuGdbDwEJ2EpvDHK2LQ0vHmky8otmJ74fmjKywwqUvCF4SVLZjZQSeyPdJwZj6TAdg1P1QiQFLnNZtK8BaELxeSsKli2l+1jp4xvqPYuQJGWyl2APOKBoeGX8n2xBkAXDUaRigtcHNcl16oSx6j5GNRVrkdluGyki6m4NuqPOZkGPsW4qb5gLOlobnjQtMi+2S2alVDGZMCMEI6GlyeBb8ns4w9ZbalLWthYXvGS5+WhM0bLbXY6VIcPKbKswn7ne5U7zYfN9kZGZQsDpYjr/pFtcCuinqYp2B7Tt4qNASbAXMWEjDwNW1PVw/rD5EoINN/E9cOMyJLuCHyE5NU2YDQaCGmZEDTY8j4mgNs3vHnCDbrIR3Vg0yGNMjz89fUG8NMyHhVhinMyLTZ59Zncn8cUJmRb7OPrM7k9rwEZKJ2f4j/AHeu0gwsVdBhOSdMmh7h79AXyg31OrG5iwsb7xa262t+u9/dHGvz9wAORum1VKsxcrqGXQ2IuNN0ZbaStSmUyZKBTMuzMGIy62sAPZujUNNOfLkOUi+a62v1EXv6orZtFKlk5JAYixIEtSWzGwYOxtprfjDC6Kd4Y7rZjba+S51nhC0Wm0g+7uWzIdMqMgAC8ACpII3xSl41AXqYzjaHKUtCZoiLwmeHZa4VIWjz1OJc00s2zZpiLvta53w/NFbjLfef8eX7YoDNMtyXeRFTtLg/wiSQPTXpJ38V8R7otop8D2hWoeol7plPNeW69lzkcdhHrBjnHFeLiL2HWN3Kl5MK/naeccpXLPZbE3Oir2aRPyh/eJf+J/A0XeG4Qkh5zS9Oemc6w4ByqqxHflv3kxmOVms5qjRgL/dQLbt6sIsZuyXdBIJa0PG8/ZLJ5PLgEz7XAOkvrH50U9Ps3zlZMpxMtkzdMre9svC/5XqjpFG15aHrVfYIw2DV5+P6iVYWEt2vfXfL0tACc10U9ZM8SEu2AkZBR4zsCsmQ80zA+QXtzYF9QN9z1xn8I2X+FPlRFsPSciyqO2289kdL2w/sU780fvLEex1KqUUoj5Yzk9ZbX2WHhDDyBdaR6SmZTF5N3XsOSzw5I5NtZrX7FsPK8ZnHuT803SN2lkgc4pOl/nKd3sjb0GJV8+tmAIkqklOUzOpLzcuhKa63PHcO2PPt1tvIkSZksAT3IyPLB6KZvxhG49g17ooOfe11UFfWiUNxYr7QN3juPoquRyPSyATUNY29FBx7zGawXYtZ9VzBdltnzGwJGTTd3x0zYLGPhOHyXPpAGW3fLOX2AHxivwChK4tW6dFVQg9s8lz+4fOASOF7lXHpOpbrWyPzAy2cbfdZbH+S5aaS034RcLbomWASSQAAQ3b1R48C5M5tSA+fm5Z3My3LDrVQd3abRttvJ4d6Wmv99mqW/NBCjzLHyjVORLS+5UHDgFHAdwg1rgEnaWqo4Gkuu5187DIDLhxusA/I1Ly6VDhusopHkCD64yGO7DzKVgJjXU+i6jot2dh7DGs2e5XDU1iSGkhEmtlRgxLAn0cwtbXs3XjY7WUKzaOcG+SjOD1MgLA+q3jD1j2mzk49JVlPM1lQbg92/uXL9nOTd6oZ8/Ny72zFblrb8ovu7Y0v2mpFvv8ANv3JbytF9sBi8qfQyubIJlqEdeKsL7x27x3w/aZsQUhqLmGUDpJMDBy2tyrXy2tbQ2hGR5da6yn0nVunLA/CAbf9NlyrH9l0pqhpOdny5elYL6QBtbXrEV4w9Oo+cWeN1Mx6iY05ckwnpLYixsALA8LARV1c0iWxG+xjoBNl6iJ0mrbjNzYXXadiKBJdDIEu1mQOSOLPqTf1eEeHbLbw0DKDTTJiML86CFQG5GS9j0tL2Nt43xiOTnlKWnlimqriWCebmgXyAm+VwNct72I3ezq8iqk1Mu6NLnS20Nirqew8PAxyubhd1gvFVMboqhz5m3BJPfftXL9pduUr5EoIjy8rszBsp3LYWIOu88BHn2b2Tm1huDklg2Mwgm56lHyj6hFpt1sWlMnPUwyS81nl8FLbmW+4X0twuI6HhtGsiQiKLBEAsOsC5PeTfziy8BvVX1ZK2OnpG9G3327uPjmsg/JSuXSobN2oLeQN/XGMx/Z6dRtaaAVN8rr6LW9h7DHQtkcQxCezTqlZcmQ1+blZCJhHySST0Rbr39Qih5R9t5DSHkSgJxuLuD0EZT8kj0m4aaa+EDHOxW2oo6yq14jcQ8b7bvHLZ+An0PJeZktHNRbMqtYS92YA2uW7YXC+TG7OZ0whFZggAAZlUkB2O5QbbhG6wRr00k9cqWf9Cxjdt+Uj4LOmU8qVzjLLvMYtlCZgLAAA3IDA+MSHPcbBcjK+tmeY2O9BkF7qXYRcoKzeiQCMqAXB1B1PVFHR4WXquYJIszqTbWy31t4CNLyc438KoEY2DSy0pgOGXVd/5JWIqKlIxmdp0RIEy/5UwhR+5MicwSCk2plY6VshzANudvuqrabZU01LNnLNB5tbgMm83AA0PWRFlguyFVKkNKatzo+v3qzLfeqsX0U9Vu6IeVTGuYpZagAmZMW4vborqfWRGzlnQdwgJOFYS1E2pY5x2k7hutbd3rk1TQsJ7SUu7BygsNTbTdwjQ0PJ87C82YE/JUZj4k6eqPXsrIVq+tc6lHKjszMxP7sXO0+0K0VM89wWy2AUaFmY2Avw7+yGSdgXVU1sweIotuXiSFn6zk6IF5U656nWwPiu7yig2QwCqnT5k2XUCnNNNMopl51X0BbMQ4DA3+q0QVfLK02S0sSTKmNpmV8wC8bXAIbtjQckNbztPPNrWnW6/kLFEOa0krSQ1UdK50xHAZA9/YvDtvg7yis2ZOM15jEHo5QABcBRc6dkeLAdkZ1UMwtLl/Pa+v5q8e/QRdcqyFvgaAkc5OKEj8rKvvjcy5Ky0CqLKgAA4BVFgPKFiIaFJr5IqWMt/U6+7YAbbNixzcmKW0nvfryrby/rGF2twWoomGYKZbaLNW5BPUQfRbs8iY0+E8r3PVqyTJCypkzm1fMS+psrMLW1NtOF42e1GGrUUc6W4GqMQeplGZW8CBFBzmEYkRV1VTStFRmD3fZci2W2In4hdy/NygbZ2BNyN4RRa9uJ0jXjkYk21qJt+vKlvK0WvJjikqbQS0lsM0rMrrxBLM2a3Ub3vFhtN8PFmouYIAOZJgOZjf5LXy7uBtA6V2KwNkqnSNSah0bXBgBsP+238lyDaXZn4HUmUs3MAqtmtlPSubWBPD2x5Vaw3k9pj2bR1k56l2qUyTTlDLYqBYACwJOlhffxiqMyOkXIzXradrjE3GbmwuVOZkXOzL6zO5Pa8Z0zIvNlWuZv6H8cJwyTqW2iPh/K7HiAnDoU6KpPSMxsuQXN26I1JPdxil2p2hmSWSWUFmUFjdlz9YQg3Wx4741xioq0YI7T3tZmMsy1GfLwTpA3bu1jhC/PaeRocMTQbd9zdZCfjFXULkRGCEWsiNaw3XY6+uFoJ1RStmd0UW1lTJoJYdQRblT2xqjIJW2epA5tiSwB1IzdIkXzW0svbGa+M6KZLSRd5Si2aZzcsZyOLHVgb637YsG6+rHKJAWNYMO+wJ8e/wALqXFFpJlKkwNMGUlLCzvma7ZHzcBrY3jIs8aSopMPkWJmTKi+5UK2FvnZbdfXBSYtTTWMuYeZlcFEmUAeu8wZmXv9cMZLrheY2nCHEbcx/G8rPzJDKiuQQr5sp4HKbN64hzRtcRwtasLLktIRJQYSgswO76fNBsoPWbnjGFmAgkEWIJBHEEaEGKBuuummEw7eHDh6J5aK/Fm1k/40v2x6s0VmOziqIw3rMVh3i5EW0ZrqLcl9Cxwx9pGoccqJuuQzpizV65bNqbdY0Yd3bD6flYr3mKpaWoJAOWUP4iYp9p0M1mnnVybvoBe/GwhMjLTZ29fFotHPjxa21iLL6GkT1dVZSCrAMpG4gi4I8IwXLP8A2BP8ZfY0c7wjlHrKaSsmU65EvlDIGIBN7XPCPZjW1VRXUdpxU5WzjKgXVSRw7LwmxFrrrKm0XLFOH3Fgu0bP16zqWTMU3Dy0PjlFx4G48IgptmZCVkyrUHnZi5SS11A0vYcL5R5RwzZ3bqqolKSXBQm+R1zKCd5XUEeBj3TuVSuaakwsgyZiECEISVK3YXu1gTa53wjC6+SydoucOdgIse30XXdvpuXDakjeJenmIpuSnaRJ1GsgkCbIGUrxKX6DjrFjY9o7Ywzbe1VZJmypzJkcBSFlgaG537+AjHyp0ynmhkZpbqdGU2PeD1RTYuqWldUei39HMbyL3uOS+kMcw558oy5c95BO90ALZeKgnd3jWMRjfJbJlUUz4PnaaAWLM1zMAFythYdo0398Zak5Y61FAYSZh+cyEE9+RgPVCPyi1VWGSY4QfNljICOom5b1xIje1ZUtDVxPADgBe/f9yr7kRxTSopydxWao7xkf2JHTZVGqu7gdKZlzHryAhfUTHzpQY1NoappkggNZhqMwytY2t4Dyi+k8rOIMwGeXqR/dL9cU+Ik3Cqs0bLJM50drFezlIx4jEVddeYeWAO2V0yPpEx1vDMSl1MhJsshkmLfz3qe0agiOAYyGmhmOrFi57Sxu3t9UQbP7WVNESZEwgE3ZGGZG71PHtFjDdFiaLLqrdG442NYc2i3euzYVyZ0lPUiolh8yksilgUQm40Fr6X0udIm5QMYWTQzVBHOTkaVLXicwsx7gDv7o5xN5Z60iwWQp68jn1FrRRTsVnT2efUOXcjS+gCjUBQNFF+AiRE693Lmp9GzyzNfUG4HbfYtfsZybNMppVTLqptPMfMSEA3B2UahgdQAdb746tQyCktVZzMZQAXawZj8420jh2E8rFXTyklqsllQBVurA2HaGET1vLFWzBlQSpV9LqhZvDMSPVA+N7is6qhqp5DexF8u7ldXHKpUoKxAtiwlDPb845b+HtjFNU9nZDps5nOaYSztqzE3JPEkxDOIAJ6gY3a2wsvVUsAghbGc7DauibL8mNJUUUqZNEwO4ZsyuRoWOUW1G4DhGv2X2MkUGfmS55y2Yu1/RvawAAG8xyXB+Vesp5aSwJToihVDIQQFFgLqRHrqOWesYWVJKdoVmPhdrRg6OQrytRSVkrnC/VJ2X7cltuVzFll4e0u4zzmVVHGysGZu4WA8Yudi9pErKSW6kZ1AWavFXAsb9htcd8cKrq2dVZpk+YzzG3FuAG4ADQDsFo8mF4xOpZmeS7S3GhtxHUwOjDsMVqerbeul+h7U7WX622+7Pd6BfQW02zzViCX8ImSZZvnWWFvMHUWOoHZuPG8YHb7k+l0tHzlMrWli027FiQSLTT3bja2hHVFXL5Z60LYpIY/OKMPMBrRXYztfUVtPMM6abKR9zSyS9SN4Grcd5MJrHtWdHR1cLx1gGj19/FdxwL+yyP8KV+4scY25mBcSrNLl7KbncCibhbuhKLlSrQJctWlqoyILSwTYWUakngIjxJefmtNmks7m7HQXIAG4C24CGxhYc10aMoXQTOfLaxG7vCveRLFLTZ8gn0lExR2ocreph5R1VKRRMaZbpMqqT+ShYr++0fOkjEplFV87IOVgDluMws4sQQd/Hyi+l8rWIEgB5epA+9Lx8YUkRcbhc1do2SWYvjtY/32Xq5WcWMyt5sHoyRLW3DMekx9YHhHaJfojuHsj542hnl801rF2fMxtvJJJi3kcq9ezqueWovboyl3fpXgfGSABuWtbo58jIo47dUWPor/ZHaFJGM10qawUT5rBCTYZ1drKT2hjbtHbHRsWwiXUyWkzlzI1rjcQRqCDwIPGPnPHGZ5zzW1MxixNrdI79B2xeYNyn1tOoQOs1RoBNXMQOoMCG8yYb4ic2qKvRkjnB8Z62V/DeCt1inJFIWncU2fnr5lLte9v7vcAAevrtByMSytPUqwIIqCCDvBCLcGMu3K3Vzbr9zlX3FEN+67k2ilwnb6rpedEplJmzDMdnXOxY6XuT2QYHltiqNJVvpjHI4G5yz2cVvuWeoKS6R13rOLDvUKw9YEbfA8Zl1VOk6WQVcajirfKRu0HSOFY9tPUV0pBPcNkJZQEVddx3DqivwHaioo2LU8wrf0lIDI3ep08d8LUkttvSl0VIadjCRiF7cMzsXaKLkypJVUKhQ+ZWzqhb7mrb7gWvYHcCY9u2+NrTUc0kjPMVpcscSzC1+4A3PdHMn5Z60rYJIB+dkY+ovaM3X43Pqphm1Dl2tYX0CjfZVGgEAicT1lFNoueaZpqDkO2+QWw2H5OWnU0upSpm08ws4GQfJVsosQQeB4x1nDaZpcpUeY01lFjMawZj1m2kcNwTlSqqWUspFlMiXsGVr6kk6hhxJj2VfLJWupCLJlk/KVCzDuzEj1GE+N7ioq6KqmkOYLb5d27ddW3LBMT4TJAtnEs5rb7Fuhf/AFRz8tD59W8xi8xi7tqzMbkntiO8dLG4RZeuooOjwNiJvZEaDZQ/fP0P44z8X+yn97+h/HDf+lOrP+I+H8rvM6aFUs2gAuTqdPCMdWT6qdMd6SfLMoaAlkuDxButxr7tYvW2glic0gkJMFsomaK992Ug+rQxZS001C3O+w0vHzhkvzmNxgzc25Oy+y3d97rFUNfihzEqLKCTziKt7cBaxPsjJyqSdUOzS5TMWJJyKQoJNzbgBr1x12tqAiFirOB8lVzMe4cYq8SM6bLVqNxLZTqryyAQeBDDokd0WHL6NPX4SS1jW3yvsA77XWAnbKVKmzIo0G+bKHhqwiqqZRRirWuN9mVh4FSQYsdphUS5rJUTC5YBjq+Q31suYAadmkUpPh9UbDNeip8b2hziDfgD9ypUnFSCpKkagg2IPWCN0LUVTOxZzdm1J6z1ntjz54QvFWXTgF7qTNENTTrMFmFwDfeRrBmhC0OyrCopeHy1IIWxG43MTsbix474YWhC0CYavP8AFcr5vrMeiUgUZVFhDS8Jnhqg1QzMNlk3y+RIgfD5Zt0d2g1IiXPCFoaeAcEkmSqXyi14J0pWFmF4C0NzQKsC8/xXL6j5mPRLlqosoAhC8IWhphgCbOplY3YXMNl0iKbgWI74dnhC0CeAKUvHmnUqMbka9Y0h+aGloFWAHamJRoOF+/WJXsRY7jDM0Jmh2VBgCiNAnb5w6XTqu4a9e+HFobmhoETeClzQ17EWMRl4TNBZaYUw0a9vnAlOo4ecOzQXhqRE0bk8tEcxA28QQQKy0HIqMUy9Xrj2UWU3Rh0Wtpu1Go3R54UQEXUGNtrWVkmHywbhRcajU8InMyPFKq76Hf7YeZkZ2K59XZLUU6ObsLkacYiSkRTcLYjdqYUzIY0yHZUIwpJ6hhZtRviFKdFNwouIQzIaZkOyvVhTM998eR6ROq3jDi8JeHZXqwdqVJaruHjEZkrfdDoIqyerbssgaaCGPJB3w+C8FlRAIsVGtOo4RIRCQXh2SAA2BRGmXt84ckkDcIdBeBRgaM7JbwQl4IFV0t40GyZ++/ofxxnY0Gyf97+h/HEP2Llqz/iPh/K65X0Eye6LOky3kiY+YFrMMpJlzFsbEEWBXfCy6ysDgfBhzdze86WXtwCgBQB3xnqvYzES7lK45WZmAM2cpAJJAsNB1aaRENmsXTVaoN2GaT++scWEcQvFCOMtAxsPAHELeu32C6BOZshKjpWNgd17aA2PX2x5J+Hc/LTnsysACRLmOozaEi6kZhfrjENgmNAX5+/Zzi+9bQk6Vjl9/wBE0/vg1f8A9BZtowP0ysv3roPMZwOcVcwv1NlO66kiKHFsDLAK8pqywNjMeTLKnscKGjMFscHBj/lz74cK3Gx8gnvSQfYYYjI3jmtI6V8Zu2SPze2Y5q+oeT2mFndHubHm2fMqnit1AzC/WYyuI8ntWHYoqTBckFWVLgm/oG2Xuj3DaLGBe9Nf9Tu8miNtqcXG+mP+Xc+wxYa8bwu2F1ZG4u1jHd7r8lQzdkaxd9PM8AG9hjyzMCqV3084fq2+qNf9nOIjfQ/9qeIedt8RUXahNhqTzc4aeuK6/YuwVtUNrWeb8rBzKKau+XMHfLce6IGBG8Ed4IjffbLqra0fqneGmWJBykVA0egJJ3ffB6jLMO7+HqthW1A2xDzhc6M0dYhOc/8Abx0X7YWh53D27NLjtvmli0eF+USnPpYfLPeZZ9suGC76fVaNrZj/AKT5gsPmhC0bg7Z0Tf8ADVPcJfuWF+OaFt+FPbrCD3Wgu7gr6e8fqidzb7rCF4QtG6mYlhdhegnA8RZhb/XEXwrBz6VLUJ9P+eHiPAqxpEftP5D3WJLQmaNm0zBT8ipHi38xhnNYKfl1K+v3GHi7CrGkG/tv8v5WOzQhaNocIwci4qqgfok/+KImwTCuFZP/AGRP/jgxdh5KhpCL6X+UrHFoTNGv+xzDTur3H50lvqEK+x1DYEYkmu4c3c+IDXEPGO3kr+Iwb8Xld7LHZoQmNy/JtKAB+HyRm1AZQpI7i948kzYOUP8AiFLvt6XHq0Jg1jUN0nSnY70d7LIXhI2J5Ouqtoz+st7oRuTSbwqKU8fvtvdD1jVfxGm+v+fZY+CNWvJzPJss2lYncBPBJ8LQfazrN45k26pywY28U/iFN+4OaykEak8mtdwlqe6bL+uI25Oa8fg58HlH+KDG3iqFfTH/AGN5hZqCNA2wNcPwZ/AofY0QtsVWj8Gm+C39kPG3iqFXAdj28wqWCLVtk6wfgs/9k59giJtnaob6eeP1Uz6oeIKxPEdjhzCr7w4TDHobCJ43yZo/Vv8AVEbUMwb0cd6t9UO4VY2neEznIQtAZDD5J8jDSCIWSoEJbwkJeC8NO6WCEvBDRdLeEvBCQJXS3hIIdKlliAoJJ3AAk+QgSJTbwR6JNEWR33LLC5r9bGyqB1nXyMWWFbH1M91CyZiqWUF2RlVQ1ukb8LG8SXALF88bAS5wFlTKpJsNSeEaKm5P6uZLExFlshv0udlgC3pZrm4tbUHURLjWy8/DZwm3llUcNLdml3e2o+5E5u+wO6NHiFE1Zh82fRF7z5yPOkKT6QXJNQDjdir9oOu4Rm6TZZfOnrjZjonDC7LEcx3HZbL2NlzRhY29m7whIVxYkHeDYxosK2X+EULTUDc6J4TU2Tm+bLMd3AiNSQBcrvlmbE0OectizkabYukZ+dy8Ob4gb8/1Rmpcot6IJ0voCdOJ7o7NyYYYqUV2kc27MczMNZgGqML62ANvA9cZzOwtXBpSpEEBO29gtvBBBHzl+foggggQiCCCBCLQloWCBCILQQQISWgtCwQISWhjU6neoPgIkggQmiUBuAHgIdBBAhENKA7wIdBAhQtRod6Kf0RELYRJO+TLPfLT6o9kEO6oOcN6q5uzNK3pU0k/q0+qPO+xNEfwaV4Lb2ReQQ8R4qxPKNjjzKzzbAUJ/B18GmD2NETcnVCf7kjumTf5o00EPG7irFVOPndzKyU3kwojuSYvaJjH968ed+Sil4NOH6an+GNrBD1r+K0FdUD5zzWCfkhkcJ00eEs+6IjyPSvx7/QSOhQQ9c/irGkqofP/AB7LnLcjy/JqCO+UvuIiM8kLcKofsiPY8dKgg1z+KoaUqvq9B7Lm9PyYVMokyqsISCCQrrod40aIxyb1qm6VYudCc85Se/fHTIIeucn8TqN5HILmX2CYkqlVqVyneBNmLfhr0NdI80vYrFJbBkm9IaAie279IWjq0EGud2JjScvBvJc0+LsaAsGB6znlknvufZaEU44nDN38w3lrHTIINb2BL4gTtjZ5fyuZTcRxywHNnTiqSyfHU38olG0+MAa0gPbzb+5o6PaC0GsH0hI1zDthZy/K52u1GLcaEH9W4/ihybTYjfpYaGHYrA+ZvHQrQWhawfSEumR/tN9fdYNNoqo+nhJPXa27xWHPjDH/AIO571lfyxurQWhYxw/lT0tm6Mc3e6wqVqH08GmDulSG9toefgp34RO/ysn3NG3tBaDH2I6ZwBH/AKd7rFSsOo3YD4rmrfi0hVA7znsIrdvNkZMmSJsqRKSWhvOtmWaRcZVltZgtzcEkeMdHhs6SGUqwBBFiCAQQd4IO8QB5Buqjr5GSB4JsN1zmuV7L4FRYkr2p2kGWuW6zswuT0WIPSZrX3i2kOTk0qKOZLqJLieZUxG5tVKsyg9K12sTbhHUJNMqDKgCjgFAA8hEsPWndsW7tLTB7sB6p+UnF6nPNVmI4HLnqgYFckxJoy5QSyXyg6HTWMXyh7dz6eaZEgZOipaaVJN2ubJcW3cdeO60dHjPbcYSKijmJzbTGHSQJlzBxuYZiLjU3G8gmEwi+a56KZjZm64Ym9u6+9c0w3Clr5CziJkybJmBaoKxabNlTCSsxc1+kNRbqWNXRIafDZ/xbzkxudLDPJZXAayMEBAzsuXf2HSMxyayamTXA8zN5tgZc05GAXiCSRpZgPXHXqKgSUCJa5QWZyLk9Jjdjr1nWNZXYTZfU0nUaqTV/qbcOA3doPjs7DZcGqtjaxJLz5klkRdWLlQ2ptfKTc6mNTyV1tRLYoZUxqaafTynIkzcCD802ym3ZGh5XJrCiVFBPOTVBsCTZVd+H5vqhnJNhrpSmYZjFZhNpRBCoVJGYE8WHVpuinPxR3K3mrTPQOfKBmbAZ/wBvtPBWOG7BpKrWq85zNmtLVQiLm0tYbxa2nXrGqAhYI5S4navNSzPlILze2XgEQQQQlkiCCCBCIIIIEIggggQiCCCBCIIIIEIggggQiCCCBCIIIIEIggggQiCCCBCIIIIEIggggQiCCCBCIIIIEIggggQiCCCBCIIIIEIggggQiCCCBCIIIIEIggggQiCCCBCIIIIEIhje6CCBCR9w74esEECQXjrvTlfnn/bmRPT7h3CCCKOwLQ/pH94qaCCCJU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7" name="Imagen 5" descr="iconoindice-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01" y="1092798"/>
            <a:ext cx="83185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57548" y="119941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bg1"/>
                </a:solidFill>
              </a:rPr>
              <a:t>1. Objetivos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55573" y="220681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bg1"/>
                </a:solidFill>
              </a:rPr>
              <a:t>2. Metodología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65472" y="3273586"/>
            <a:ext cx="737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</a:rPr>
              <a:t>3</a:t>
            </a:r>
            <a:r>
              <a:rPr lang="es-EC" sz="3200" b="1" dirty="0" smtClean="0">
                <a:solidFill>
                  <a:schemeClr val="bg1"/>
                </a:solidFill>
              </a:rPr>
              <a:t>. Marco Institucional y Políticas Públicas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63498" y="428098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bg1"/>
                </a:solidFill>
              </a:rPr>
              <a:t>4. Beneficiarios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61522" y="5264636"/>
            <a:ext cx="650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</a:rPr>
              <a:t>5</a:t>
            </a:r>
            <a:r>
              <a:rPr lang="es-EC" sz="3200" b="1" dirty="0" smtClean="0">
                <a:solidFill>
                  <a:schemeClr val="bg1"/>
                </a:solidFill>
              </a:rPr>
              <a:t>. Capacitación por áreas SETEC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4" name="7 Título"/>
          <p:cNvSpPr txBox="1">
            <a:spLocks/>
          </p:cNvSpPr>
          <p:nvPr/>
        </p:nvSpPr>
        <p:spPr>
          <a:xfrm>
            <a:off x="195950" y="87400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b="1" dirty="0" smtClean="0">
                <a:solidFill>
                  <a:schemeClr val="tx1"/>
                </a:solidFill>
                <a:latin typeface="+mn-lt"/>
              </a:rPr>
              <a:t>CONTENIDO</a:t>
            </a:r>
            <a:endParaRPr lang="es-ES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3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35652" y="1092151"/>
            <a:ext cx="54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COTOPAXI, TUNGURAHUA, CHIMBORAZO Y PASTAZA </a:t>
            </a:r>
            <a:endParaRPr lang="es-ES" b="1" dirty="0"/>
          </a:p>
        </p:txBody>
      </p:sp>
      <p:sp>
        <p:nvSpPr>
          <p:cNvPr id="9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" name="CuadroTexto 16"/>
          <p:cNvSpPr txBox="1">
            <a:spLocks noChangeArrowheads="1"/>
          </p:cNvSpPr>
          <p:nvPr/>
        </p:nvSpPr>
        <p:spPr bwMode="auto">
          <a:xfrm>
            <a:off x="3441700" y="28488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11" name="10 Imagen"/>
          <p:cNvPicPr/>
          <p:nvPr/>
        </p:nvPicPr>
        <p:blipFill rotWithShape="1">
          <a:blip r:embed="rId5"/>
          <a:srcRect l="23950" t="24169" r="69595" b="64653"/>
          <a:stretch/>
        </p:blipFill>
        <p:spPr bwMode="auto">
          <a:xfrm>
            <a:off x="235315" y="2040498"/>
            <a:ext cx="1104535" cy="104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873137" y="1961658"/>
            <a:ext cx="3137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Agricultura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Agropecuaria </a:t>
            </a:r>
            <a:r>
              <a:rPr lang="es-EC" dirty="0"/>
              <a:t>y </a:t>
            </a:r>
            <a:r>
              <a:rPr lang="es-EC" dirty="0" smtClean="0"/>
              <a:t>Agroindustria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Especies </a:t>
            </a:r>
            <a:r>
              <a:rPr lang="es-EC" dirty="0"/>
              <a:t>acuáticas y Pesca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Zootecnia</a:t>
            </a:r>
            <a:endParaRPr lang="es-ES" dirty="0"/>
          </a:p>
        </p:txBody>
      </p:sp>
      <p:sp>
        <p:nvSpPr>
          <p:cNvPr id="13" name="12 Flecha derecha"/>
          <p:cNvSpPr/>
          <p:nvPr/>
        </p:nvSpPr>
        <p:spPr>
          <a:xfrm>
            <a:off x="1472541" y="231569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/>
          <p:cNvPicPr/>
          <p:nvPr/>
        </p:nvPicPr>
        <p:blipFill rotWithShape="1">
          <a:blip r:embed="rId5"/>
          <a:srcRect l="48750" t="83686" r="44796" b="5438"/>
          <a:stretch/>
        </p:blipFill>
        <p:spPr bwMode="auto">
          <a:xfrm>
            <a:off x="250730" y="3401042"/>
            <a:ext cx="1073704" cy="101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Flecha derecha"/>
          <p:cNvSpPr/>
          <p:nvPr/>
        </p:nvSpPr>
        <p:spPr>
          <a:xfrm>
            <a:off x="1472541" y="3652857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1873137" y="3610691"/>
            <a:ext cx="2427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Forestal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Ecología  y Ambiente</a:t>
            </a:r>
            <a:endParaRPr lang="es-ES" dirty="0"/>
          </a:p>
        </p:txBody>
      </p:sp>
      <p:pic>
        <p:nvPicPr>
          <p:cNvPr id="17" name="16 Imagen"/>
          <p:cNvPicPr/>
          <p:nvPr/>
        </p:nvPicPr>
        <p:blipFill rotWithShape="1">
          <a:blip r:embed="rId5"/>
          <a:srcRect l="48750" t="35650" r="44796" b="52266"/>
          <a:stretch/>
        </p:blipFill>
        <p:spPr bwMode="auto">
          <a:xfrm>
            <a:off x="246206" y="4631377"/>
            <a:ext cx="1073704" cy="1091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17 Flecha derecha"/>
          <p:cNvSpPr/>
          <p:nvPr/>
        </p:nvSpPr>
        <p:spPr>
          <a:xfrm>
            <a:off x="1494316" y="4957132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1849387" y="4965617"/>
            <a:ext cx="24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Procesos Industriales</a:t>
            </a:r>
            <a:endParaRPr lang="es-ES" dirty="0"/>
          </a:p>
        </p:txBody>
      </p:sp>
      <p:pic>
        <p:nvPicPr>
          <p:cNvPr id="20" name="19 Imagen"/>
          <p:cNvPicPr/>
          <p:nvPr/>
        </p:nvPicPr>
        <p:blipFill rotWithShape="1">
          <a:blip r:embed="rId5"/>
          <a:srcRect l="48750" t="70997" r="44626" b="16616"/>
          <a:stretch/>
        </p:blipFill>
        <p:spPr bwMode="auto">
          <a:xfrm>
            <a:off x="4936617" y="1964949"/>
            <a:ext cx="1121380" cy="1117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6467833" y="2195879"/>
            <a:ext cx="2596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Construcción e infraestructura</a:t>
            </a:r>
            <a:endParaRPr lang="es-ES" dirty="0"/>
          </a:p>
        </p:txBody>
      </p:sp>
      <p:sp>
        <p:nvSpPr>
          <p:cNvPr id="22" name="21 Flecha derecha"/>
          <p:cNvSpPr/>
          <p:nvPr/>
        </p:nvSpPr>
        <p:spPr>
          <a:xfrm>
            <a:off x="6091647" y="2323937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22 Imagen"/>
          <p:cNvPicPr/>
          <p:nvPr/>
        </p:nvPicPr>
        <p:blipFill rotWithShape="1">
          <a:blip r:embed="rId5"/>
          <a:srcRect l="23950" t="83686" r="69765" b="5438"/>
          <a:stretch/>
        </p:blipFill>
        <p:spPr bwMode="auto">
          <a:xfrm>
            <a:off x="4926220" y="3584488"/>
            <a:ext cx="1058951" cy="1024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23 Flecha derecha"/>
          <p:cNvSpPr/>
          <p:nvPr/>
        </p:nvSpPr>
        <p:spPr>
          <a:xfrm>
            <a:off x="6066307" y="3930310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443153" y="3584488"/>
            <a:ext cx="2688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Electricidad y </a:t>
            </a:r>
            <a:r>
              <a:rPr lang="es-EC" dirty="0" smtClean="0"/>
              <a:t>Electrónica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Industrial y Minería</a:t>
            </a:r>
            <a:endParaRPr lang="es-ES" dirty="0"/>
          </a:p>
          <a:p>
            <a:endParaRPr lang="es-EC" dirty="0" smtClean="0"/>
          </a:p>
          <a:p>
            <a:endParaRPr lang="es-ES" dirty="0"/>
          </a:p>
        </p:txBody>
      </p:sp>
      <p:sp>
        <p:nvSpPr>
          <p:cNvPr id="26" name="25 Rectángulo"/>
          <p:cNvSpPr/>
          <p:nvPr/>
        </p:nvSpPr>
        <p:spPr>
          <a:xfrm>
            <a:off x="6443153" y="39778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3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35652" y="1092151"/>
            <a:ext cx="54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COTOPAXI, TUNGURAHUA, CHIMBORAZO Y PASTAZA </a:t>
            </a:r>
            <a:endParaRPr lang="es-ES" b="1" dirty="0"/>
          </a:p>
        </p:txBody>
      </p:sp>
      <p:sp>
        <p:nvSpPr>
          <p:cNvPr id="12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13" name="12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33"/>
          <a:stretch/>
        </p:blipFill>
        <p:spPr bwMode="auto">
          <a:xfrm>
            <a:off x="45826" y="3171165"/>
            <a:ext cx="924124" cy="1072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13 Flecha derecha"/>
          <p:cNvSpPr/>
          <p:nvPr/>
        </p:nvSpPr>
        <p:spPr>
          <a:xfrm>
            <a:off x="1120361" y="343680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499361" y="2380112"/>
            <a:ext cx="26769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Administración y  </a:t>
            </a:r>
            <a:r>
              <a:rPr lang="es-EC" dirty="0" smtClean="0"/>
              <a:t>Legislación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Educación y </a:t>
            </a:r>
            <a:r>
              <a:rPr lang="es-EC" dirty="0" smtClean="0"/>
              <a:t>Capacitación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Finanzas, Comercio y </a:t>
            </a:r>
            <a:r>
              <a:rPr lang="es-EC" dirty="0" smtClean="0"/>
              <a:t>Ventas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Servicios Socioculturales y a la </a:t>
            </a:r>
            <a:r>
              <a:rPr lang="es-EC" dirty="0" smtClean="0"/>
              <a:t>Comunidad</a:t>
            </a:r>
          </a:p>
        </p:txBody>
      </p:sp>
      <p:sp>
        <p:nvSpPr>
          <p:cNvPr id="16" name="15 Flecha derecha"/>
          <p:cNvSpPr/>
          <p:nvPr/>
        </p:nvSpPr>
        <p:spPr>
          <a:xfrm>
            <a:off x="5562213" y="1983699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/>
          <p:cNvPicPr/>
          <p:nvPr/>
        </p:nvPicPr>
        <p:blipFill rotWithShape="1">
          <a:blip r:embed="rId6"/>
          <a:srcRect l="48410" t="12085" r="44796" b="76133"/>
          <a:stretch/>
        </p:blipFill>
        <p:spPr bwMode="auto">
          <a:xfrm>
            <a:off x="4310750" y="1674344"/>
            <a:ext cx="1123960" cy="111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6113915" y="1733211"/>
            <a:ext cx="2060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Tecnologías de la Información y </a:t>
            </a:r>
            <a:r>
              <a:rPr lang="es-EC" dirty="0" smtClean="0"/>
              <a:t>Comunicación</a:t>
            </a:r>
          </a:p>
        </p:txBody>
      </p:sp>
      <p:pic>
        <p:nvPicPr>
          <p:cNvPr id="19" name="18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0" t="12085" r="69765" b="76435"/>
          <a:stretch/>
        </p:blipFill>
        <p:spPr bwMode="auto">
          <a:xfrm>
            <a:off x="4377805" y="3649334"/>
            <a:ext cx="1066733" cy="1086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19 Flecha derecha"/>
          <p:cNvSpPr/>
          <p:nvPr/>
        </p:nvSpPr>
        <p:spPr>
          <a:xfrm>
            <a:off x="5562212" y="3980436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102039" y="3483664"/>
            <a:ext cx="2060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Alimentación, Gastronomía y </a:t>
            </a:r>
            <a:r>
              <a:rPr lang="es-EC" dirty="0" smtClean="0"/>
              <a:t>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Artes y Artesanías</a:t>
            </a:r>
            <a:endParaRPr lang="es-ES" dirty="0"/>
          </a:p>
        </p:txBody>
      </p:sp>
      <p:pic>
        <p:nvPicPr>
          <p:cNvPr id="22" name="21 Imagen"/>
          <p:cNvPicPr/>
          <p:nvPr/>
        </p:nvPicPr>
        <p:blipFill rotWithShape="1">
          <a:blip r:embed="rId6"/>
          <a:srcRect l="48750" t="48037" r="44965" b="40785"/>
          <a:stretch/>
        </p:blipFill>
        <p:spPr bwMode="auto">
          <a:xfrm>
            <a:off x="2869611" y="5447624"/>
            <a:ext cx="1083686" cy="1021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22 Flecha derecha"/>
          <p:cNvSpPr/>
          <p:nvPr/>
        </p:nvSpPr>
        <p:spPr>
          <a:xfrm>
            <a:off x="4053777" y="571546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Rectángulo"/>
          <p:cNvSpPr/>
          <p:nvPr/>
        </p:nvSpPr>
        <p:spPr>
          <a:xfrm>
            <a:off x="4553713" y="5734645"/>
            <a:ext cx="2485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Automotriz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4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35652" y="1092151"/>
            <a:ext cx="54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MANABÍ Y SANTO DOMINGO DE LOS TSÁCHILAS</a:t>
            </a:r>
            <a:endParaRPr lang="es-ES" b="1" dirty="0"/>
          </a:p>
        </p:txBody>
      </p:sp>
      <p:sp>
        <p:nvSpPr>
          <p:cNvPr id="9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1" name="CuadroTexto 16"/>
          <p:cNvSpPr txBox="1">
            <a:spLocks noChangeArrowheads="1"/>
          </p:cNvSpPr>
          <p:nvPr/>
        </p:nvSpPr>
        <p:spPr bwMode="auto">
          <a:xfrm>
            <a:off x="3441700" y="28488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12" name="11 Imagen"/>
          <p:cNvPicPr/>
          <p:nvPr/>
        </p:nvPicPr>
        <p:blipFill rotWithShape="1">
          <a:blip r:embed="rId5"/>
          <a:srcRect l="23950" t="24169" r="69595" b="64653"/>
          <a:stretch/>
        </p:blipFill>
        <p:spPr bwMode="auto">
          <a:xfrm>
            <a:off x="235315" y="2040498"/>
            <a:ext cx="1104535" cy="104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873137" y="1961658"/>
            <a:ext cx="3137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Agricultura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Agropecuaria </a:t>
            </a:r>
            <a:r>
              <a:rPr lang="es-EC" dirty="0"/>
              <a:t>y </a:t>
            </a:r>
            <a:r>
              <a:rPr lang="es-EC" dirty="0" smtClean="0"/>
              <a:t>Agroindustria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Especies </a:t>
            </a:r>
            <a:r>
              <a:rPr lang="es-EC" dirty="0"/>
              <a:t>acuáticas y Pesca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Zootecnia</a:t>
            </a:r>
            <a:endParaRPr lang="es-ES" dirty="0"/>
          </a:p>
        </p:txBody>
      </p:sp>
      <p:sp>
        <p:nvSpPr>
          <p:cNvPr id="14" name="13 Flecha derecha"/>
          <p:cNvSpPr/>
          <p:nvPr/>
        </p:nvSpPr>
        <p:spPr>
          <a:xfrm>
            <a:off x="1472541" y="231569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/>
          <p:nvPr/>
        </p:nvPicPr>
        <p:blipFill rotWithShape="1">
          <a:blip r:embed="rId5"/>
          <a:srcRect l="23950" t="48037" r="69595" b="40785"/>
          <a:stretch/>
        </p:blipFill>
        <p:spPr bwMode="auto">
          <a:xfrm>
            <a:off x="235315" y="3438986"/>
            <a:ext cx="1106452" cy="981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73137" y="3650195"/>
            <a:ext cx="3057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Derivados de sustancias químicas y farmacéuticas</a:t>
            </a:r>
            <a:endParaRPr lang="es-ES" dirty="0"/>
          </a:p>
        </p:txBody>
      </p:sp>
      <p:sp>
        <p:nvSpPr>
          <p:cNvPr id="16" name="15 Flecha derecha"/>
          <p:cNvSpPr/>
          <p:nvPr/>
        </p:nvSpPr>
        <p:spPr>
          <a:xfrm>
            <a:off x="1482441" y="367934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/>
          <p:cNvPicPr/>
          <p:nvPr/>
        </p:nvPicPr>
        <p:blipFill rotWithShape="1">
          <a:blip r:embed="rId5"/>
          <a:srcRect l="48580" t="24169" r="44965" b="64653"/>
          <a:stretch/>
        </p:blipFill>
        <p:spPr bwMode="auto">
          <a:xfrm>
            <a:off x="166268" y="4747576"/>
            <a:ext cx="1175499" cy="962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17 Flecha derecha"/>
          <p:cNvSpPr/>
          <p:nvPr/>
        </p:nvSpPr>
        <p:spPr>
          <a:xfrm>
            <a:off x="1492341" y="497174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873137" y="5025284"/>
            <a:ext cx="3054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Plásticos y Caucho Sintético</a:t>
            </a:r>
          </a:p>
        </p:txBody>
      </p:sp>
      <p:pic>
        <p:nvPicPr>
          <p:cNvPr id="20" name="19 Imagen"/>
          <p:cNvPicPr/>
          <p:nvPr/>
        </p:nvPicPr>
        <p:blipFill rotWithShape="1">
          <a:blip r:embed="rId5"/>
          <a:srcRect l="48750" t="83686" r="44796" b="5438"/>
          <a:stretch/>
        </p:blipFill>
        <p:spPr bwMode="auto">
          <a:xfrm>
            <a:off x="5155239" y="2041571"/>
            <a:ext cx="1073704" cy="101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20 Flecha derecha"/>
          <p:cNvSpPr/>
          <p:nvPr/>
        </p:nvSpPr>
        <p:spPr>
          <a:xfrm>
            <a:off x="6377050" y="2293386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777646" y="2179970"/>
            <a:ext cx="2427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Forestal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Ecología  y Ambiente</a:t>
            </a:r>
            <a:endParaRPr lang="es-ES" dirty="0"/>
          </a:p>
        </p:txBody>
      </p:sp>
      <p:pic>
        <p:nvPicPr>
          <p:cNvPr id="23" name="22 Imagen"/>
          <p:cNvPicPr/>
          <p:nvPr/>
        </p:nvPicPr>
        <p:blipFill rotWithShape="1">
          <a:blip r:embed="rId5"/>
          <a:srcRect l="48750" t="35650" r="44796" b="52266"/>
          <a:stretch/>
        </p:blipFill>
        <p:spPr bwMode="auto">
          <a:xfrm>
            <a:off x="5150715" y="3406198"/>
            <a:ext cx="1073704" cy="1091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23 Flecha derecha"/>
          <p:cNvSpPr/>
          <p:nvPr/>
        </p:nvSpPr>
        <p:spPr>
          <a:xfrm>
            <a:off x="6398825" y="3731953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>
            <a:off x="6753896" y="3740438"/>
            <a:ext cx="24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Procesos Industriales</a:t>
            </a:r>
            <a:endParaRPr lang="es-ES" dirty="0"/>
          </a:p>
        </p:txBody>
      </p:sp>
      <p:pic>
        <p:nvPicPr>
          <p:cNvPr id="26" name="25 Imagen"/>
          <p:cNvPicPr/>
          <p:nvPr/>
        </p:nvPicPr>
        <p:blipFill rotWithShape="1">
          <a:blip r:embed="rId5"/>
          <a:srcRect l="23950" t="83686" r="69765" b="5438"/>
          <a:stretch/>
        </p:blipFill>
        <p:spPr bwMode="auto">
          <a:xfrm>
            <a:off x="5166350" y="4690305"/>
            <a:ext cx="1058951" cy="1024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26 Flecha derecha"/>
          <p:cNvSpPr/>
          <p:nvPr/>
        </p:nvSpPr>
        <p:spPr>
          <a:xfrm>
            <a:off x="6306437" y="5036127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6683283" y="4690305"/>
            <a:ext cx="2688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Electricidad y </a:t>
            </a:r>
            <a:r>
              <a:rPr lang="es-EC" dirty="0" smtClean="0"/>
              <a:t>Electrónica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Industrial y Minería</a:t>
            </a:r>
            <a:endParaRPr lang="es-ES" dirty="0"/>
          </a:p>
          <a:p>
            <a:endParaRPr lang="es-EC" dirty="0" smtClean="0"/>
          </a:p>
          <a:p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6683283" y="508365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33"/>
          <a:stretch/>
        </p:blipFill>
        <p:spPr bwMode="auto">
          <a:xfrm>
            <a:off x="45826" y="3171165"/>
            <a:ext cx="924124" cy="1072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1120361" y="343680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499361" y="2380112"/>
            <a:ext cx="26769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Administración y  </a:t>
            </a:r>
            <a:r>
              <a:rPr lang="es-EC" dirty="0" smtClean="0"/>
              <a:t>Legislación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Educación y </a:t>
            </a:r>
            <a:r>
              <a:rPr lang="es-EC" dirty="0" smtClean="0"/>
              <a:t>Capacitación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Finanzas, Comercio y </a:t>
            </a:r>
            <a:r>
              <a:rPr lang="es-EC" dirty="0" smtClean="0"/>
              <a:t>Ventas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Servicios Socioculturales y a la </a:t>
            </a:r>
            <a:r>
              <a:rPr lang="es-EC" dirty="0" smtClean="0"/>
              <a:t>Comunidad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Transporte y Logística</a:t>
            </a:r>
          </a:p>
        </p:txBody>
      </p:sp>
      <p:sp>
        <p:nvSpPr>
          <p:cNvPr id="12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4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35652" y="1092151"/>
            <a:ext cx="54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MANABÍ Y SANTO DOMINGO DE LOS TSÁCHILAS</a:t>
            </a:r>
            <a:endParaRPr lang="es-ES" b="1" dirty="0"/>
          </a:p>
        </p:txBody>
      </p:sp>
      <p:sp>
        <p:nvSpPr>
          <p:cNvPr id="14" name="13 Flecha derecha"/>
          <p:cNvSpPr/>
          <p:nvPr/>
        </p:nvSpPr>
        <p:spPr>
          <a:xfrm>
            <a:off x="5562213" y="1983699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/>
          <p:nvPr/>
        </p:nvPicPr>
        <p:blipFill rotWithShape="1">
          <a:blip r:embed="rId6"/>
          <a:srcRect l="48410" t="12085" r="44796" b="76133"/>
          <a:stretch/>
        </p:blipFill>
        <p:spPr bwMode="auto">
          <a:xfrm>
            <a:off x="4310750" y="1674344"/>
            <a:ext cx="1123960" cy="111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113915" y="1733211"/>
            <a:ext cx="2060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Tecnologías de la Información y </a:t>
            </a:r>
            <a:r>
              <a:rPr lang="es-EC" dirty="0" smtClean="0"/>
              <a:t>Comunicación</a:t>
            </a:r>
          </a:p>
        </p:txBody>
      </p:sp>
      <p:pic>
        <p:nvPicPr>
          <p:cNvPr id="17" name="16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0" t="12085" r="69765" b="76435"/>
          <a:stretch/>
        </p:blipFill>
        <p:spPr bwMode="auto">
          <a:xfrm>
            <a:off x="4377805" y="3649334"/>
            <a:ext cx="1066733" cy="1086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17 Flecha derecha"/>
          <p:cNvSpPr/>
          <p:nvPr/>
        </p:nvSpPr>
        <p:spPr>
          <a:xfrm>
            <a:off x="5562212" y="3980436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6102039" y="3483664"/>
            <a:ext cx="2060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Alimentación, Gastronomía y </a:t>
            </a:r>
            <a:r>
              <a:rPr lang="es-EC" dirty="0" smtClean="0"/>
              <a:t>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Artes y Artesanías</a:t>
            </a:r>
            <a:endParaRPr lang="es-ES" dirty="0"/>
          </a:p>
        </p:txBody>
      </p:sp>
      <p:pic>
        <p:nvPicPr>
          <p:cNvPr id="20" name="19 Imagen"/>
          <p:cNvPicPr/>
          <p:nvPr/>
        </p:nvPicPr>
        <p:blipFill rotWithShape="1">
          <a:blip r:embed="rId6"/>
          <a:srcRect l="48750" t="48037" r="44965" b="40785"/>
          <a:stretch/>
        </p:blipFill>
        <p:spPr bwMode="auto">
          <a:xfrm>
            <a:off x="2869611" y="5447624"/>
            <a:ext cx="1083686" cy="1021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20 Flecha derecha"/>
          <p:cNvSpPr/>
          <p:nvPr/>
        </p:nvSpPr>
        <p:spPr>
          <a:xfrm>
            <a:off x="4053777" y="571546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4553713" y="5734645"/>
            <a:ext cx="2485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Automotriz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5 Y 8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41902" y="1092151"/>
            <a:ext cx="661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BOLÍVAR, GUAYAS (GUAYAQUIL, DURÁN), LOS RÍOS Y SANTA ELENA</a:t>
            </a:r>
            <a:endParaRPr lang="es-ES" b="1" dirty="0"/>
          </a:p>
        </p:txBody>
      </p:sp>
      <p:sp>
        <p:nvSpPr>
          <p:cNvPr id="9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1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2" name="CuadroTexto 16"/>
          <p:cNvSpPr txBox="1">
            <a:spLocks noChangeArrowheads="1"/>
          </p:cNvSpPr>
          <p:nvPr/>
        </p:nvSpPr>
        <p:spPr bwMode="auto">
          <a:xfrm>
            <a:off x="3441700" y="28488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13" name="12 Imagen"/>
          <p:cNvPicPr/>
          <p:nvPr/>
        </p:nvPicPr>
        <p:blipFill rotWithShape="1">
          <a:blip r:embed="rId5"/>
          <a:srcRect l="23950" t="24169" r="69595" b="64653"/>
          <a:stretch/>
        </p:blipFill>
        <p:spPr bwMode="auto">
          <a:xfrm>
            <a:off x="235315" y="2040498"/>
            <a:ext cx="1104535" cy="104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873137" y="1961658"/>
            <a:ext cx="3137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Agricultura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Agropecuaria </a:t>
            </a:r>
            <a:r>
              <a:rPr lang="es-EC" dirty="0"/>
              <a:t>y </a:t>
            </a:r>
            <a:r>
              <a:rPr lang="es-EC" dirty="0" smtClean="0"/>
              <a:t>Agroindustria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Especies </a:t>
            </a:r>
            <a:r>
              <a:rPr lang="es-EC" dirty="0"/>
              <a:t>acuáticas y Pesca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Zootecnia</a:t>
            </a:r>
            <a:endParaRPr lang="es-ES" dirty="0"/>
          </a:p>
        </p:txBody>
      </p:sp>
      <p:sp>
        <p:nvSpPr>
          <p:cNvPr id="15" name="14 Flecha derecha"/>
          <p:cNvSpPr/>
          <p:nvPr/>
        </p:nvSpPr>
        <p:spPr>
          <a:xfrm>
            <a:off x="1472541" y="231569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/>
          <p:cNvPicPr/>
          <p:nvPr/>
        </p:nvPicPr>
        <p:blipFill rotWithShape="1">
          <a:blip r:embed="rId5"/>
          <a:srcRect l="48750" t="83686" r="44796" b="5438"/>
          <a:stretch/>
        </p:blipFill>
        <p:spPr bwMode="auto">
          <a:xfrm>
            <a:off x="250730" y="3401042"/>
            <a:ext cx="1073704" cy="101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16 Flecha derecha"/>
          <p:cNvSpPr/>
          <p:nvPr/>
        </p:nvSpPr>
        <p:spPr>
          <a:xfrm>
            <a:off x="1472541" y="3652857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873137" y="3563191"/>
            <a:ext cx="2427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Forestal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Ecología  y Ambiente</a:t>
            </a:r>
            <a:endParaRPr lang="es-ES" dirty="0"/>
          </a:p>
        </p:txBody>
      </p:sp>
      <p:pic>
        <p:nvPicPr>
          <p:cNvPr id="19" name="18 Imagen"/>
          <p:cNvPicPr/>
          <p:nvPr/>
        </p:nvPicPr>
        <p:blipFill rotWithShape="1">
          <a:blip r:embed="rId5"/>
          <a:srcRect l="48750" t="35650" r="44796" b="52266"/>
          <a:stretch/>
        </p:blipFill>
        <p:spPr bwMode="auto">
          <a:xfrm>
            <a:off x="246206" y="4631377"/>
            <a:ext cx="1073704" cy="1091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19 Flecha derecha"/>
          <p:cNvSpPr/>
          <p:nvPr/>
        </p:nvSpPr>
        <p:spPr>
          <a:xfrm>
            <a:off x="1494316" y="4957132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1849387" y="4965617"/>
            <a:ext cx="24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Procesos Industriales</a:t>
            </a:r>
            <a:endParaRPr lang="es-ES" dirty="0"/>
          </a:p>
        </p:txBody>
      </p:sp>
      <p:pic>
        <p:nvPicPr>
          <p:cNvPr id="22" name="21 Imagen"/>
          <p:cNvPicPr/>
          <p:nvPr/>
        </p:nvPicPr>
        <p:blipFill rotWithShape="1">
          <a:blip r:embed="rId5"/>
          <a:srcRect l="48750" t="70997" r="44626" b="16616"/>
          <a:stretch/>
        </p:blipFill>
        <p:spPr bwMode="auto">
          <a:xfrm>
            <a:off x="4936617" y="2663004"/>
            <a:ext cx="1121380" cy="1117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6467833" y="2893934"/>
            <a:ext cx="2596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Construcción e infraestructura</a:t>
            </a:r>
            <a:endParaRPr lang="es-ES" dirty="0"/>
          </a:p>
        </p:txBody>
      </p:sp>
      <p:sp>
        <p:nvSpPr>
          <p:cNvPr id="24" name="23 Flecha derecha"/>
          <p:cNvSpPr/>
          <p:nvPr/>
        </p:nvSpPr>
        <p:spPr>
          <a:xfrm>
            <a:off x="6091647" y="3021992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24 Imagen"/>
          <p:cNvPicPr/>
          <p:nvPr/>
        </p:nvPicPr>
        <p:blipFill rotWithShape="1">
          <a:blip r:embed="rId5"/>
          <a:srcRect l="23950" t="83686" r="69765" b="5438"/>
          <a:stretch/>
        </p:blipFill>
        <p:spPr bwMode="auto">
          <a:xfrm>
            <a:off x="4977927" y="3781201"/>
            <a:ext cx="1058951" cy="1024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25 Flecha derecha"/>
          <p:cNvSpPr/>
          <p:nvPr/>
        </p:nvSpPr>
        <p:spPr>
          <a:xfrm>
            <a:off x="6118014" y="4127023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6494860" y="3781201"/>
            <a:ext cx="2688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Electricidad y </a:t>
            </a:r>
            <a:r>
              <a:rPr lang="es-EC" dirty="0" smtClean="0"/>
              <a:t>Electrónica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Industrial y Minería</a:t>
            </a:r>
            <a:endParaRPr lang="es-ES" dirty="0"/>
          </a:p>
          <a:p>
            <a:endParaRPr lang="es-EC" dirty="0" smtClean="0"/>
          </a:p>
          <a:p>
            <a:endParaRPr lang="es-ES" dirty="0"/>
          </a:p>
        </p:txBody>
      </p:sp>
      <p:sp>
        <p:nvSpPr>
          <p:cNvPr id="28" name="27 Rectángulo"/>
          <p:cNvSpPr/>
          <p:nvPr/>
        </p:nvSpPr>
        <p:spPr>
          <a:xfrm>
            <a:off x="6494860" y="417454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2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5 Y 8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41902" y="1092151"/>
            <a:ext cx="661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BOLÍVAR, GUAYAS (GUAYAQUIL, DURÁN), LOS RÍOS Y SANTA ELENA</a:t>
            </a:r>
            <a:endParaRPr lang="es-ES" b="1" dirty="0"/>
          </a:p>
        </p:txBody>
      </p:sp>
      <p:sp>
        <p:nvSpPr>
          <p:cNvPr id="9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1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12" name="11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33"/>
          <a:stretch/>
        </p:blipFill>
        <p:spPr bwMode="auto">
          <a:xfrm>
            <a:off x="45826" y="3171165"/>
            <a:ext cx="924124" cy="1072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Flecha derecha"/>
          <p:cNvSpPr/>
          <p:nvPr/>
        </p:nvSpPr>
        <p:spPr>
          <a:xfrm>
            <a:off x="1120361" y="343680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499361" y="2380112"/>
            <a:ext cx="26769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Administración y  </a:t>
            </a:r>
            <a:r>
              <a:rPr lang="es-EC" dirty="0" smtClean="0"/>
              <a:t>Legislación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Educación y </a:t>
            </a:r>
            <a:r>
              <a:rPr lang="es-EC" dirty="0" smtClean="0"/>
              <a:t>Capacitación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Finanzas, Comercio y </a:t>
            </a:r>
            <a:r>
              <a:rPr lang="es-EC" dirty="0" smtClean="0"/>
              <a:t>Ventas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Servicios Socioculturales y a la </a:t>
            </a:r>
            <a:r>
              <a:rPr lang="es-EC" dirty="0" smtClean="0"/>
              <a:t>Comunidad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Transporte y Logística</a:t>
            </a:r>
          </a:p>
        </p:txBody>
      </p:sp>
      <p:sp>
        <p:nvSpPr>
          <p:cNvPr id="15" name="14 Flecha derecha"/>
          <p:cNvSpPr/>
          <p:nvPr/>
        </p:nvSpPr>
        <p:spPr>
          <a:xfrm>
            <a:off x="5562213" y="1983699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/>
          <p:cNvPicPr/>
          <p:nvPr/>
        </p:nvPicPr>
        <p:blipFill rotWithShape="1">
          <a:blip r:embed="rId6"/>
          <a:srcRect l="48410" t="12085" r="44796" b="76133"/>
          <a:stretch/>
        </p:blipFill>
        <p:spPr bwMode="auto">
          <a:xfrm>
            <a:off x="4310750" y="1674344"/>
            <a:ext cx="1123960" cy="111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6113915" y="1531336"/>
            <a:ext cx="2060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Tecnologías de la Información y </a:t>
            </a:r>
            <a:r>
              <a:rPr lang="es-EC" dirty="0" smtClean="0"/>
              <a:t>Comunicación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Comunicación y Artes Gráficas</a:t>
            </a:r>
            <a:endParaRPr lang="es-ES" dirty="0"/>
          </a:p>
        </p:txBody>
      </p:sp>
      <p:pic>
        <p:nvPicPr>
          <p:cNvPr id="18" name="17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0" t="12085" r="69765" b="76435"/>
          <a:stretch/>
        </p:blipFill>
        <p:spPr bwMode="auto">
          <a:xfrm>
            <a:off x="4377805" y="3649334"/>
            <a:ext cx="1066733" cy="1086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18 Flecha derecha"/>
          <p:cNvSpPr/>
          <p:nvPr/>
        </p:nvSpPr>
        <p:spPr>
          <a:xfrm>
            <a:off x="5562212" y="3980436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102039" y="3483664"/>
            <a:ext cx="2060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Alimentación, Gastronomía y </a:t>
            </a:r>
            <a:r>
              <a:rPr lang="es-EC" dirty="0" smtClean="0"/>
              <a:t>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Artes y Artesanías</a:t>
            </a:r>
            <a:endParaRPr lang="es-ES" dirty="0"/>
          </a:p>
        </p:txBody>
      </p:sp>
      <p:pic>
        <p:nvPicPr>
          <p:cNvPr id="21" name="20 Imagen"/>
          <p:cNvPicPr/>
          <p:nvPr/>
        </p:nvPicPr>
        <p:blipFill rotWithShape="1">
          <a:blip r:embed="rId6"/>
          <a:srcRect l="48750" t="48037" r="44965" b="40785"/>
          <a:stretch/>
        </p:blipFill>
        <p:spPr bwMode="auto">
          <a:xfrm>
            <a:off x="2869611" y="5447624"/>
            <a:ext cx="1083686" cy="1021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21 Flecha derecha"/>
          <p:cNvSpPr/>
          <p:nvPr/>
        </p:nvSpPr>
        <p:spPr>
          <a:xfrm>
            <a:off x="4053777" y="571546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>
            <a:off x="4553713" y="5734645"/>
            <a:ext cx="2485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Automotriz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2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6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15652" y="1092151"/>
            <a:ext cx="54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MORONA SANTIAGO, CAÑAR, AZUAY</a:t>
            </a:r>
            <a:endParaRPr lang="es-ES" b="1" dirty="0"/>
          </a:p>
        </p:txBody>
      </p:sp>
      <p:sp>
        <p:nvSpPr>
          <p:cNvPr id="9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1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2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3" name="CuadroTexto 16"/>
          <p:cNvSpPr txBox="1">
            <a:spLocks noChangeArrowheads="1"/>
          </p:cNvSpPr>
          <p:nvPr/>
        </p:nvSpPr>
        <p:spPr bwMode="auto">
          <a:xfrm>
            <a:off x="3441700" y="28488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14" name="13 Imagen"/>
          <p:cNvPicPr/>
          <p:nvPr/>
        </p:nvPicPr>
        <p:blipFill rotWithShape="1">
          <a:blip r:embed="rId5"/>
          <a:srcRect l="23950" t="24169" r="69595" b="64653"/>
          <a:stretch/>
        </p:blipFill>
        <p:spPr bwMode="auto">
          <a:xfrm>
            <a:off x="235315" y="2040498"/>
            <a:ext cx="1104535" cy="104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873137" y="1961658"/>
            <a:ext cx="3137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Agricultura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Agropecuaria </a:t>
            </a:r>
            <a:r>
              <a:rPr lang="es-EC" dirty="0"/>
              <a:t>y </a:t>
            </a:r>
            <a:r>
              <a:rPr lang="es-EC" dirty="0" smtClean="0"/>
              <a:t>Agroindustria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Especies </a:t>
            </a:r>
            <a:r>
              <a:rPr lang="es-EC" dirty="0"/>
              <a:t>acuáticas y Pesca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Zootecnia</a:t>
            </a:r>
            <a:endParaRPr lang="es-ES" dirty="0"/>
          </a:p>
        </p:txBody>
      </p:sp>
      <p:sp>
        <p:nvSpPr>
          <p:cNvPr id="16" name="15 Flecha derecha"/>
          <p:cNvSpPr/>
          <p:nvPr/>
        </p:nvSpPr>
        <p:spPr>
          <a:xfrm>
            <a:off x="1472541" y="231569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/>
          <p:cNvPicPr/>
          <p:nvPr/>
        </p:nvPicPr>
        <p:blipFill rotWithShape="1">
          <a:blip r:embed="rId5"/>
          <a:srcRect l="48750" t="83686" r="44796" b="5438"/>
          <a:stretch/>
        </p:blipFill>
        <p:spPr bwMode="auto">
          <a:xfrm>
            <a:off x="250730" y="3401042"/>
            <a:ext cx="1073704" cy="101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17 Flecha derecha"/>
          <p:cNvSpPr/>
          <p:nvPr/>
        </p:nvSpPr>
        <p:spPr>
          <a:xfrm>
            <a:off x="1472541" y="3652857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873137" y="3610691"/>
            <a:ext cx="2427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Forestal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Ecología  y Ambiente</a:t>
            </a:r>
            <a:endParaRPr lang="es-ES" dirty="0"/>
          </a:p>
        </p:txBody>
      </p:sp>
      <p:pic>
        <p:nvPicPr>
          <p:cNvPr id="20" name="19 Imagen"/>
          <p:cNvPicPr/>
          <p:nvPr/>
        </p:nvPicPr>
        <p:blipFill rotWithShape="1">
          <a:blip r:embed="rId5"/>
          <a:srcRect l="48750" t="35650" r="44796" b="52266"/>
          <a:stretch/>
        </p:blipFill>
        <p:spPr bwMode="auto">
          <a:xfrm>
            <a:off x="246206" y="4631377"/>
            <a:ext cx="1073704" cy="1091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20 Flecha derecha"/>
          <p:cNvSpPr/>
          <p:nvPr/>
        </p:nvSpPr>
        <p:spPr>
          <a:xfrm>
            <a:off x="1494316" y="4957132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1849387" y="4965617"/>
            <a:ext cx="24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Procesos Industriales</a:t>
            </a:r>
            <a:endParaRPr lang="es-ES" dirty="0"/>
          </a:p>
        </p:txBody>
      </p:sp>
      <p:pic>
        <p:nvPicPr>
          <p:cNvPr id="23" name="22 Imagen"/>
          <p:cNvPicPr/>
          <p:nvPr/>
        </p:nvPicPr>
        <p:blipFill rotWithShape="1">
          <a:blip r:embed="rId5"/>
          <a:srcRect l="48750" t="70997" r="44626" b="16616"/>
          <a:stretch/>
        </p:blipFill>
        <p:spPr bwMode="auto">
          <a:xfrm>
            <a:off x="4936617" y="2663004"/>
            <a:ext cx="1121380" cy="1117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6467833" y="2893934"/>
            <a:ext cx="2596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Construcción e infraestructura</a:t>
            </a:r>
            <a:endParaRPr lang="es-ES" dirty="0"/>
          </a:p>
        </p:txBody>
      </p:sp>
      <p:sp>
        <p:nvSpPr>
          <p:cNvPr id="25" name="24 Flecha derecha"/>
          <p:cNvSpPr/>
          <p:nvPr/>
        </p:nvSpPr>
        <p:spPr>
          <a:xfrm>
            <a:off x="6091647" y="3021992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25 Imagen"/>
          <p:cNvPicPr/>
          <p:nvPr/>
        </p:nvPicPr>
        <p:blipFill rotWithShape="1">
          <a:blip r:embed="rId5"/>
          <a:srcRect l="23950" t="83686" r="69765" b="5438"/>
          <a:stretch/>
        </p:blipFill>
        <p:spPr bwMode="auto">
          <a:xfrm>
            <a:off x="4977927" y="3781201"/>
            <a:ext cx="1058951" cy="1024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26 Flecha derecha"/>
          <p:cNvSpPr/>
          <p:nvPr/>
        </p:nvSpPr>
        <p:spPr>
          <a:xfrm>
            <a:off x="6118014" y="4127023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6494860" y="3781201"/>
            <a:ext cx="2688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Electricidad y </a:t>
            </a:r>
            <a:r>
              <a:rPr lang="es-EC" dirty="0" smtClean="0"/>
              <a:t>Electrónica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Industrial y Minería</a:t>
            </a:r>
            <a:endParaRPr lang="es-ES" dirty="0"/>
          </a:p>
          <a:p>
            <a:endParaRPr lang="es-EC" dirty="0" smtClean="0"/>
          </a:p>
          <a:p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6494860" y="417454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6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15652" y="1092151"/>
            <a:ext cx="54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MORONA SANTIAGO, CAÑAR, AZUAY</a:t>
            </a:r>
            <a:endParaRPr lang="es-ES" b="1" dirty="0"/>
          </a:p>
        </p:txBody>
      </p:sp>
      <p:sp>
        <p:nvSpPr>
          <p:cNvPr id="9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1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2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13" name="12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33"/>
          <a:stretch/>
        </p:blipFill>
        <p:spPr bwMode="auto">
          <a:xfrm>
            <a:off x="45826" y="3171165"/>
            <a:ext cx="924124" cy="1072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13 Flecha derecha"/>
          <p:cNvSpPr/>
          <p:nvPr/>
        </p:nvSpPr>
        <p:spPr>
          <a:xfrm>
            <a:off x="1120361" y="343680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499361" y="2427612"/>
            <a:ext cx="26769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Administración y  </a:t>
            </a:r>
            <a:r>
              <a:rPr lang="es-EC" dirty="0" smtClean="0"/>
              <a:t>Legislación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Educación y </a:t>
            </a:r>
            <a:r>
              <a:rPr lang="es-EC" dirty="0" smtClean="0"/>
              <a:t>Capacitación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Finanzas, Comercio y </a:t>
            </a:r>
            <a:r>
              <a:rPr lang="es-EC" dirty="0" smtClean="0"/>
              <a:t>Ventas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Servicios Socioculturales y a la </a:t>
            </a:r>
            <a:r>
              <a:rPr lang="es-EC" dirty="0" smtClean="0"/>
              <a:t>Comunidad</a:t>
            </a:r>
          </a:p>
        </p:txBody>
      </p:sp>
      <p:sp>
        <p:nvSpPr>
          <p:cNvPr id="16" name="15 Flecha derecha"/>
          <p:cNvSpPr/>
          <p:nvPr/>
        </p:nvSpPr>
        <p:spPr>
          <a:xfrm>
            <a:off x="5562213" y="1983699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/>
          <p:cNvPicPr/>
          <p:nvPr/>
        </p:nvPicPr>
        <p:blipFill rotWithShape="1">
          <a:blip r:embed="rId6"/>
          <a:srcRect l="48410" t="12085" r="44796" b="76133"/>
          <a:stretch/>
        </p:blipFill>
        <p:spPr bwMode="auto">
          <a:xfrm>
            <a:off x="4310750" y="1674344"/>
            <a:ext cx="1123960" cy="111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6113915" y="1733211"/>
            <a:ext cx="2060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Tecnologías de la Información y </a:t>
            </a:r>
            <a:r>
              <a:rPr lang="es-EC" dirty="0" smtClean="0"/>
              <a:t>Comunicación</a:t>
            </a:r>
          </a:p>
        </p:txBody>
      </p:sp>
      <p:pic>
        <p:nvPicPr>
          <p:cNvPr id="19" name="18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0" t="12085" r="69765" b="76435"/>
          <a:stretch/>
        </p:blipFill>
        <p:spPr bwMode="auto">
          <a:xfrm>
            <a:off x="4377805" y="3649334"/>
            <a:ext cx="1066733" cy="1086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19 Flecha derecha"/>
          <p:cNvSpPr/>
          <p:nvPr/>
        </p:nvSpPr>
        <p:spPr>
          <a:xfrm>
            <a:off x="5562212" y="3980436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102039" y="3483664"/>
            <a:ext cx="2060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Alimentación, Gastronomía y </a:t>
            </a:r>
            <a:r>
              <a:rPr lang="es-EC" dirty="0" smtClean="0"/>
              <a:t>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Artes y Artesanías</a:t>
            </a:r>
            <a:endParaRPr lang="es-ES" dirty="0"/>
          </a:p>
        </p:txBody>
      </p:sp>
      <p:pic>
        <p:nvPicPr>
          <p:cNvPr id="22" name="21 Imagen"/>
          <p:cNvPicPr/>
          <p:nvPr/>
        </p:nvPicPr>
        <p:blipFill rotWithShape="1">
          <a:blip r:embed="rId6"/>
          <a:srcRect l="48750" t="48037" r="44965" b="40785"/>
          <a:stretch/>
        </p:blipFill>
        <p:spPr bwMode="auto">
          <a:xfrm>
            <a:off x="2869611" y="5447624"/>
            <a:ext cx="1083686" cy="1021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22 Flecha derecha"/>
          <p:cNvSpPr/>
          <p:nvPr/>
        </p:nvSpPr>
        <p:spPr>
          <a:xfrm>
            <a:off x="4053777" y="571546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Rectángulo"/>
          <p:cNvSpPr/>
          <p:nvPr/>
        </p:nvSpPr>
        <p:spPr>
          <a:xfrm>
            <a:off x="4553713" y="5734645"/>
            <a:ext cx="2485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Automotriz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7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15652" y="1092151"/>
            <a:ext cx="54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EL ORO, LOJA Y ZAMORA CHINCHIPE</a:t>
            </a:r>
            <a:endParaRPr lang="es-ES" b="1" dirty="0"/>
          </a:p>
        </p:txBody>
      </p:sp>
      <p:sp>
        <p:nvSpPr>
          <p:cNvPr id="9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1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2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3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4" name="CuadroTexto 16"/>
          <p:cNvSpPr txBox="1">
            <a:spLocks noChangeArrowheads="1"/>
          </p:cNvSpPr>
          <p:nvPr/>
        </p:nvSpPr>
        <p:spPr bwMode="auto">
          <a:xfrm>
            <a:off x="3441700" y="28488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15" name="14 Imagen"/>
          <p:cNvPicPr/>
          <p:nvPr/>
        </p:nvPicPr>
        <p:blipFill rotWithShape="1">
          <a:blip r:embed="rId5"/>
          <a:srcRect l="23950" t="24169" r="69595" b="64653"/>
          <a:stretch/>
        </p:blipFill>
        <p:spPr bwMode="auto">
          <a:xfrm>
            <a:off x="235315" y="2040498"/>
            <a:ext cx="1104535" cy="104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1873137" y="1961658"/>
            <a:ext cx="3137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Agricultura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Agropecuaria </a:t>
            </a:r>
            <a:r>
              <a:rPr lang="es-EC" dirty="0"/>
              <a:t>y </a:t>
            </a:r>
            <a:r>
              <a:rPr lang="es-EC" dirty="0" smtClean="0"/>
              <a:t>Agroindustria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Especies </a:t>
            </a:r>
            <a:r>
              <a:rPr lang="es-EC" dirty="0"/>
              <a:t>acuáticas y Pesca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Zootecnia</a:t>
            </a:r>
            <a:endParaRPr lang="es-ES" dirty="0"/>
          </a:p>
        </p:txBody>
      </p:sp>
      <p:sp>
        <p:nvSpPr>
          <p:cNvPr id="17" name="16 Flecha derecha"/>
          <p:cNvSpPr/>
          <p:nvPr/>
        </p:nvSpPr>
        <p:spPr>
          <a:xfrm>
            <a:off x="1472541" y="231569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17 Imagen"/>
          <p:cNvPicPr/>
          <p:nvPr/>
        </p:nvPicPr>
        <p:blipFill rotWithShape="1">
          <a:blip r:embed="rId5"/>
          <a:srcRect l="48750" t="35650" r="44796" b="52266"/>
          <a:stretch/>
        </p:blipFill>
        <p:spPr bwMode="auto">
          <a:xfrm>
            <a:off x="246206" y="3325091"/>
            <a:ext cx="1073704" cy="1091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18 Flecha derecha"/>
          <p:cNvSpPr/>
          <p:nvPr/>
        </p:nvSpPr>
        <p:spPr>
          <a:xfrm>
            <a:off x="1494316" y="3650846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1849387" y="3659331"/>
            <a:ext cx="24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Procesos Industriales</a:t>
            </a:r>
            <a:endParaRPr lang="es-ES" dirty="0"/>
          </a:p>
        </p:txBody>
      </p:sp>
      <p:pic>
        <p:nvPicPr>
          <p:cNvPr id="21" name="20 Imagen"/>
          <p:cNvPicPr/>
          <p:nvPr/>
        </p:nvPicPr>
        <p:blipFill rotWithShape="1">
          <a:blip r:embed="rId5"/>
          <a:srcRect l="48750" t="70997" r="44626" b="16616"/>
          <a:stretch/>
        </p:blipFill>
        <p:spPr bwMode="auto">
          <a:xfrm>
            <a:off x="318171" y="4625546"/>
            <a:ext cx="1121380" cy="1117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1885012" y="4939601"/>
            <a:ext cx="2596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Construcción e </a:t>
            </a:r>
            <a:r>
              <a:rPr lang="es-EC" dirty="0" smtClean="0"/>
              <a:t>infraestructura</a:t>
            </a:r>
            <a:endParaRPr lang="es-ES" dirty="0"/>
          </a:p>
        </p:txBody>
      </p:sp>
      <p:sp>
        <p:nvSpPr>
          <p:cNvPr id="23" name="22 Flecha derecha"/>
          <p:cNvSpPr/>
          <p:nvPr/>
        </p:nvSpPr>
        <p:spPr>
          <a:xfrm>
            <a:off x="1520701" y="4984534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23 Imagen"/>
          <p:cNvPicPr/>
          <p:nvPr/>
        </p:nvPicPr>
        <p:blipFill rotWithShape="1">
          <a:blip r:embed="rId5"/>
          <a:srcRect l="23950" t="83686" r="69765" b="5438"/>
          <a:stretch/>
        </p:blipFill>
        <p:spPr bwMode="auto">
          <a:xfrm>
            <a:off x="4977927" y="2155787"/>
            <a:ext cx="1058951" cy="1024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24 Flecha derecha"/>
          <p:cNvSpPr/>
          <p:nvPr/>
        </p:nvSpPr>
        <p:spPr>
          <a:xfrm>
            <a:off x="6210379" y="2501609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708610" y="2179537"/>
            <a:ext cx="2688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Electricidad y </a:t>
            </a:r>
            <a:r>
              <a:rPr lang="es-EC" dirty="0" smtClean="0"/>
              <a:t>Electrónica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Industrial y Minería</a:t>
            </a:r>
            <a:endParaRPr lang="es-ES" dirty="0"/>
          </a:p>
          <a:p>
            <a:endParaRPr lang="es-EC" dirty="0" smtClean="0"/>
          </a:p>
          <a:p>
            <a:endParaRPr lang="es-ES" dirty="0"/>
          </a:p>
        </p:txBody>
      </p:sp>
      <p:sp>
        <p:nvSpPr>
          <p:cNvPr id="27" name="26 Rectángulo"/>
          <p:cNvSpPr/>
          <p:nvPr/>
        </p:nvSpPr>
        <p:spPr>
          <a:xfrm>
            <a:off x="6494860" y="254913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  <p:sp>
        <p:nvSpPr>
          <p:cNvPr id="28" name="27 Flecha derecha"/>
          <p:cNvSpPr/>
          <p:nvPr/>
        </p:nvSpPr>
        <p:spPr>
          <a:xfrm>
            <a:off x="6154273" y="4722976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28 Imagen"/>
          <p:cNvPicPr/>
          <p:nvPr/>
        </p:nvPicPr>
        <p:blipFill rotWithShape="1">
          <a:blip r:embed="rId5"/>
          <a:srcRect l="48410" t="12085" r="44796" b="76133"/>
          <a:stretch/>
        </p:blipFill>
        <p:spPr bwMode="auto">
          <a:xfrm>
            <a:off x="4902810" y="4413621"/>
            <a:ext cx="1123960" cy="111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6705975" y="4472488"/>
            <a:ext cx="2060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Tecnologías de la Información y </a:t>
            </a:r>
            <a:r>
              <a:rPr lang="es-EC" dirty="0" smtClean="0"/>
              <a:t>Comunicación</a:t>
            </a:r>
          </a:p>
        </p:txBody>
      </p:sp>
    </p:spTree>
    <p:extLst>
      <p:ext uri="{BB962C8B-B14F-4D97-AF65-F5344CB8AC3E}">
        <p14:creationId xmlns:p14="http://schemas.microsoft.com/office/powerpoint/2010/main" val="2548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ZONA 7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15652" y="1092151"/>
            <a:ext cx="54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EL ORO, LOJA Y ZAMORA CHINCHIPE</a:t>
            </a:r>
            <a:endParaRPr lang="es-ES" b="1" dirty="0"/>
          </a:p>
        </p:txBody>
      </p:sp>
      <p:sp>
        <p:nvSpPr>
          <p:cNvPr id="9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1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2" name="CuadroTexto 16"/>
          <p:cNvSpPr txBox="1">
            <a:spLocks noChangeArrowheads="1"/>
          </p:cNvSpPr>
          <p:nvPr/>
        </p:nvSpPr>
        <p:spPr bwMode="auto">
          <a:xfrm>
            <a:off x="3441700" y="2860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13" name="12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33"/>
          <a:stretch/>
        </p:blipFill>
        <p:spPr bwMode="auto">
          <a:xfrm>
            <a:off x="45826" y="3171165"/>
            <a:ext cx="924124" cy="1072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13 Flecha derecha"/>
          <p:cNvSpPr/>
          <p:nvPr/>
        </p:nvSpPr>
        <p:spPr>
          <a:xfrm>
            <a:off x="1120361" y="3436801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499361" y="2380112"/>
            <a:ext cx="26769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Administración y  </a:t>
            </a:r>
            <a:r>
              <a:rPr lang="es-EC" dirty="0" smtClean="0"/>
              <a:t>Legislación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Educación y </a:t>
            </a:r>
            <a:r>
              <a:rPr lang="es-EC" dirty="0" smtClean="0"/>
              <a:t>Capacitación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Finanzas, Comercio y </a:t>
            </a:r>
            <a:r>
              <a:rPr lang="es-EC" dirty="0" smtClean="0"/>
              <a:t>Ventas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Servicios Socioculturales y a la </a:t>
            </a:r>
            <a:r>
              <a:rPr lang="es-EC" dirty="0" smtClean="0"/>
              <a:t>Comunidad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Transporte y Logística</a:t>
            </a:r>
          </a:p>
        </p:txBody>
      </p:sp>
      <p:pic>
        <p:nvPicPr>
          <p:cNvPr id="16" name="15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0" t="12085" r="69765" b="76435"/>
          <a:stretch/>
        </p:blipFill>
        <p:spPr bwMode="auto">
          <a:xfrm>
            <a:off x="4640449" y="2399725"/>
            <a:ext cx="1066733" cy="1086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16 Flecha derecha"/>
          <p:cNvSpPr/>
          <p:nvPr/>
        </p:nvSpPr>
        <p:spPr>
          <a:xfrm>
            <a:off x="5824856" y="2730827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364683" y="2234055"/>
            <a:ext cx="2060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Alimentación, Gastronomía y </a:t>
            </a:r>
            <a:r>
              <a:rPr lang="es-EC" dirty="0" smtClean="0"/>
              <a:t>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Artes y Artesanías</a:t>
            </a:r>
            <a:endParaRPr lang="es-ES" dirty="0"/>
          </a:p>
        </p:txBody>
      </p:sp>
      <p:pic>
        <p:nvPicPr>
          <p:cNvPr id="19" name="18 Imagen"/>
          <p:cNvPicPr/>
          <p:nvPr/>
        </p:nvPicPr>
        <p:blipFill rotWithShape="1">
          <a:blip r:embed="rId6"/>
          <a:srcRect l="48750" t="48037" r="44965" b="40785"/>
          <a:stretch/>
        </p:blipFill>
        <p:spPr bwMode="auto">
          <a:xfrm>
            <a:off x="4652324" y="4184332"/>
            <a:ext cx="1083686" cy="1021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19 Flecha derecha"/>
          <p:cNvSpPr/>
          <p:nvPr/>
        </p:nvSpPr>
        <p:spPr>
          <a:xfrm>
            <a:off x="5836490" y="4452169"/>
            <a:ext cx="376846" cy="4618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6336426" y="4471353"/>
            <a:ext cx="2485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Mecánica Automotriz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BQUEhQVFBUUFhQVFRUXFRQVFhYVFRcVFRQUFRcXHCYeGBokGRYUHy8hJCcpLCwsFR4xNTAqNSYrLCkBCQoKDgwOGg8PGikkHyQ1LSksLC4tLywsKi8pLCksKSwsLCwsLCwpKSwsLCksLCwsLCopLCwsLCksLCwsKSksKf/AABEIAHEBvQMBIgACEQEDEQH/xAAcAAABBQEBAQAAAAAAAAAAAAAAAQIDBQYHBAj/xABPEAACAAQDAwgEBg8GBgMAAAABAgADBBEFEiEGMUEHEyJRYXGBkTKhscEUFUJSktEWFyMzRFNicoKDk7LC0uE0Q3OUorNFVYSjw/AkVNP/xAAbAQADAQEBAQEAAAAAAAAAAAAAAQIDBAYFB//EADcRAAEDAgIGCAUEAwEBAAAAAAEAAgMEERIhBRMxQVGRFCJhcYGSodEVQlLB4TJTsfAjQ/GCYv/aAAwDAQACEQMRAD8A7TVYjLl25yYqX3ZmC37rxB8fU/4+V+0X64mrsPSchSYoZTwPtHUe2OebQbEzJJLyrzJf+pfzhxHaIpoBXfSQwTHC9xafQre/H9P+PlftF+uFXHac7p8r6a/XHHHlEbwfKIiI01Y4r6w0LGdjyu1fHEn8bL+mv1wfHEj8bL+mv1xxUTSNxI8YkWvccb94EGqSOhBucuzHGJH46X9Nfrilq6GRMYsa6cL8FqQijuCxzdcWbioPmIkXGF4qR3EGAMcNibdEOYbtcfRbxsDpj+H1P+cMQzdnKc7sQqR/1YPtEY5cVl9ZHeIlWtlnc6+dvbB1gr6FK353clpTspT/APMqm3V8JWGztj6U7sQqB13qVa/mIolYHcQfGFtBidxRqJB/sPIeyspuwtORpiM2/Amap9QIiH7X8j/mJ81/njxwQ9Y7irDJh/sPIey9B5OZH/MB5Jf9+I6jk5k2+516X/KygepoivCXh6x/FUBP+4eQ9lN9rxLaYgl+P/ueGTNgbHo4ghHa5B/f3RHmhC0PWP4qgJ/3PQeym+whgNMQW9/xpC2+le8eV9lqoMQtbLI4N8LcX8L6Q/NDS0GscqAl3uv4BT/Y1VBb/GCZvmipmaeJaFbAKwWtiMs9f/ypgt57482aEzQ8bv6EYH8R5QvdPwasVQUxJWb5QNSygdViSb+qIUw3EN/w9B2fCyf6R5i0NzQYz2ckxG7s8oXpalxEAEVqEnh8LW4776eUPSXiR/DUHfVS/dePEWhC0GM8ByT1XY3yhe9pOJA/26Wf+qX3iE5zE1FxWS23i3wiSfHpWEV5aEzQ8XYOSNRxDfKFcS5uJ/8A3pAt1zpRv/pj1Ta7EVQEVtM7fNDSN3azAeyM4WhC0K/YOSRpQdzfKFe/G+KBb/CKY9nOU1/G4t64aNoMU/G0/wBOk/mijLQ3NB4DkmKRn0t8v5WhG0eKfjKbxem/niaXtJiQ1L0R7DMlD2PGXLxA9ag3svn9UO19wR0Fjvlb5fytj9l2Ii/Roz3TZfq+7awDbLELehR/tZd/96MfKqFYXU3EOzQrDgEfD497W8vytl9mleN8qjPdPS/+7DRtxXXA5mlHbz6W8bTYxxaEzQYRwCXw6L6W8j7rZNt1Wi/3CmPdPQj/AHI803bnEDul06/pIfbNjKFoTNDwjgFY0dCPlbyPutE+12J/OlDuNP73MSU+12JZtWp/02kKPMOIzBMJeKsOAWnQYiP0t8v5WsbbfEdRlpuq4Mu3gedsYhfbfEQLWkX6xzZ8NJloy94QmCw4BIaPh+lvL8rTnbTEtNZP/Y4fp6RIdvcQt6EjXj0b9/32Mnmht4LDgFXw+E/K3l+Vq/syxLrkecj/APSIF5QMQGv3M/oL7mvGaJhCYdhwCoaPh3sbyWpO32IaH7lY6einsz3hDyk1w0yyv2Z9zWjLEw3NBhbwCfw6DewclpxynVt90r9mf5oX7ZtaSNJXb9zOvm0ZlELGwF+6PTLw1jvIHrMBDBuCTqClG1o5LSnlQrFIzS5BvwAb2iYYQ8qdXvEqTbuf+eKJcOQbyT429kO+CoPkjxuYnqcFj0Kk+j0/Kvvts1F/vErzf64tsC5SXm5+ckC65bZGHHNvz93CMXzSfNXyizwCUt5mg3Jw/PhEM+lYzUNKIyQz+811+EKwsEci8esptBspe8yQLHe0vge1eo9kY55AO9Rfu1jqGJYmkhc0wmxNhYEknfaMfjkxKgtMkyz0LZ3Ftbi92Tfwtm7IsEr7lDUyWs+9uKzD4ch6x3GIHwnqbzH1RY3gvFhxX2hK8b1TzMLcdR7j9ceaZSuN6nyjQZoTPFB5WoqHb1mWhpjTMQd4B7wDEYw+WxAyqLkDq390XrFsKobws0YcKhhuZh4mN+/JWTumgfS98Z7Gtjnp5mQve4uGtoR58DpDEjSpi0hTTHC12fcqQYnNHyz42Pth4xqaOIPeo90XmDbATalSyzJahWy65r3sDwHbDNotg5lJLVy6zMzZcqqRbQm9yeyHdl7K+lUhk1dxi4W/CqBj8ziFPgR74cNom4oPAmK96VxvVvIxCy23iKwtXWIIjuVuNo+tD9L+kO+yNeKN6ooyYaYNW1PosXBX32RS+p/IfXC/ZBL/ACvL+sZ0w0w9W1Poca0nx9L62+jB8eSus/RMZqCDVNR0OPtWl+O5XWfomGnHJfWfomM5BD1QR0SPtWhOOS/yvo/1hpx1OpvIfXFBCQatqfRY1enH1+a3qiNsfHBD5/0inhIeran0ePgrVsePBB5mImxx+pR4H64r4IeBqoQsG5etsWmH5Vu4CInrXO928492AbMz6xyslLgWzMTZFv8AOPuFzG1p+RhiOnUqD1LLLDzLD2RJexu1cc9bS05wyOAPDafRc2Zyd5vCRrdreT56GWJpmrMUsEAylWuQTu1HDrjLLTsdynyi2uBFwuiCojnZjjNwinqWQ3XxHA98W9PiKv2HqPuMVi0D9Vu8xKuGdbDwEJ2EpvDHK2LQ0vHmky8otmJ74fmjKywwqUvCF4SVLZjZQSeyPdJwZj6TAdg1P1QiQFLnNZtK8BaELxeSsKli2l+1jp4xvqPYuQJGWyl2APOKBoeGX8n2xBkAXDUaRigtcHNcl16oSx6j5GNRVrkdluGyki6m4NuqPOZkGPsW4qb5gLOlobnjQtMi+2S2alVDGZMCMEI6GlyeBb8ns4w9ZbalLWthYXvGS5+WhM0bLbXY6VIcPKbKswn7ne5U7zYfN9kZGZQsDpYjr/pFtcCuinqYp2B7Tt4qNASbAXMWEjDwNW1PVw/rD5EoINN/E9cOMyJLuCHyE5NU2YDQaCGmZEDTY8j4mgNs3vHnCDbrIR3Vg0yGNMjz89fUG8NMyHhVhinMyLTZ59Zncn8cUJmRb7OPrM7k9rwEZKJ2f4j/AHeu0gwsVdBhOSdMmh7h79AXyg31OrG5iwsb7xa262t+u9/dHGvz9wAORum1VKsxcrqGXQ2IuNN0ZbaStSmUyZKBTMuzMGIy62sAPZujUNNOfLkOUi+a62v1EXv6orZtFKlk5JAYixIEtSWzGwYOxtprfjDC6Kd4Y7rZjba+S51nhC0Wm0g+7uWzIdMqMgAC8ACpII3xSl41AXqYzjaHKUtCZoiLwmeHZa4VIWjz1OJc00s2zZpiLvta53w/NFbjLfef8eX7YoDNMtyXeRFTtLg/wiSQPTXpJ38V8R7otop8D2hWoeol7plPNeW69lzkcdhHrBjnHFeLiL2HWN3Kl5MK/naeccpXLPZbE3Oir2aRPyh/eJf+J/A0XeG4Qkh5zS9Oemc6w4ByqqxHflv3kxmOVms5qjRgL/dQLbt6sIsZuyXdBIJa0PG8/ZLJ5PLgEz7XAOkvrH50U9Ps3zlZMpxMtkzdMre9svC/5XqjpFG15aHrVfYIw2DV5+P6iVYWEt2vfXfL0tACc10U9ZM8SEu2AkZBR4zsCsmQ80zA+QXtzYF9QN9z1xn8I2X+FPlRFsPSciyqO2289kdL2w/sU780fvLEex1KqUUoj5Yzk9ZbX2WHhDDyBdaR6SmZTF5N3XsOSzw5I5NtZrX7FsPK8ZnHuT803SN2lkgc4pOl/nKd3sjb0GJV8+tmAIkqklOUzOpLzcuhKa63PHcO2PPt1tvIkSZksAT3IyPLB6KZvxhG49g17ooOfe11UFfWiUNxYr7QN3juPoquRyPSyATUNY29FBx7zGawXYtZ9VzBdltnzGwJGTTd3x0zYLGPhOHyXPpAGW3fLOX2AHxivwChK4tW6dFVQg9s8lz+4fOASOF7lXHpOpbrWyPzAy2cbfdZbH+S5aaS034RcLbomWASSQAAQ3b1R48C5M5tSA+fm5Z3My3LDrVQd3abRttvJ4d6Wmv99mqW/NBCjzLHyjVORLS+5UHDgFHAdwg1rgEnaWqo4Gkuu5187DIDLhxusA/I1Ly6VDhusopHkCD64yGO7DzKVgJjXU+i6jot2dh7DGs2e5XDU1iSGkhEmtlRgxLAn0cwtbXs3XjY7WUKzaOcG+SjOD1MgLA+q3jD1j2mzk49JVlPM1lQbg92/uXL9nOTd6oZ8/Ny72zFblrb8ovu7Y0v2mpFvv8ANv3JbytF9sBi8qfQyubIJlqEdeKsL7x27x3w/aZsQUhqLmGUDpJMDBy2tyrXy2tbQ2hGR5da6yn0nVunLA/CAbf9NlyrH9l0pqhpOdny5elYL6QBtbXrEV4w9Oo+cWeN1Mx6iY05ckwnpLYixsALA8LARV1c0iWxG+xjoBNl6iJ0mrbjNzYXXadiKBJdDIEu1mQOSOLPqTf1eEeHbLbw0DKDTTJiML86CFQG5GS9j0tL2Nt43xiOTnlKWnlimqriWCebmgXyAm+VwNct72I3ezq8iqk1Mu6NLnS20Nirqew8PAxyubhd1gvFVMboqhz5m3BJPfftXL9pduUr5EoIjy8rszBsp3LYWIOu88BHn2b2Tm1huDklg2Mwgm56lHyj6hFpt1sWlMnPUwyS81nl8FLbmW+4X0twuI6HhtGsiQiKLBEAsOsC5PeTfziy8BvVX1ZK2OnpG9G3327uPjmsg/JSuXSobN2oLeQN/XGMx/Z6dRtaaAVN8rr6LW9h7DHQtkcQxCezTqlZcmQ1+blZCJhHySST0Rbr39Qih5R9t5DSHkSgJxuLuD0EZT8kj0m4aaa+EDHOxW2oo6yq14jcQ8b7bvHLZ+An0PJeZktHNRbMqtYS92YA2uW7YXC+TG7OZ0whFZggAAZlUkB2O5QbbhG6wRr00k9cqWf9Cxjdt+Uj4LOmU8qVzjLLvMYtlCZgLAAA3IDA+MSHPcbBcjK+tmeY2O9BkF7qXYRcoKzeiQCMqAXB1B1PVFHR4WXquYJIszqTbWy31t4CNLyc438KoEY2DSy0pgOGXVd/5JWIqKlIxmdp0RIEy/5UwhR+5MicwSCk2plY6VshzANudvuqrabZU01LNnLNB5tbgMm83AA0PWRFlguyFVKkNKatzo+v3qzLfeqsX0U9Vu6IeVTGuYpZagAmZMW4vborqfWRGzlnQdwgJOFYS1E2pY5x2k7hutbd3rk1TQsJ7SUu7BygsNTbTdwjQ0PJ87C82YE/JUZj4k6eqPXsrIVq+tc6lHKjszMxP7sXO0+0K0VM89wWy2AUaFmY2Avw7+yGSdgXVU1sweIotuXiSFn6zk6IF5U656nWwPiu7yig2QwCqnT5k2XUCnNNNMopl51X0BbMQ4DA3+q0QVfLK02S0sSTKmNpmV8wC8bXAIbtjQckNbztPPNrWnW6/kLFEOa0krSQ1UdK50xHAZA9/YvDtvg7yis2ZOM15jEHo5QABcBRc6dkeLAdkZ1UMwtLl/Pa+v5q8e/QRdcqyFvgaAkc5OKEj8rKvvjcy5Ky0CqLKgAA4BVFgPKFiIaFJr5IqWMt/U6+7YAbbNixzcmKW0nvfryrby/rGF2twWoomGYKZbaLNW5BPUQfRbs8iY0+E8r3PVqyTJCypkzm1fMS+psrMLW1NtOF42e1GGrUUc6W4GqMQeplGZW8CBFBzmEYkRV1VTStFRmD3fZci2W2In4hdy/NygbZ2BNyN4RRa9uJ0jXjkYk21qJt+vKlvK0WvJjikqbQS0lsM0rMrrxBLM2a3Ub3vFhtN8PFmouYIAOZJgOZjf5LXy7uBtA6V2KwNkqnSNSah0bXBgBsP+238lyDaXZn4HUmUs3MAqtmtlPSubWBPD2x5Vaw3k9pj2bR1k56l2qUyTTlDLYqBYACwJOlhffxiqMyOkXIzXradrjE3GbmwuVOZkXOzL6zO5Pa8Z0zIvNlWuZv6H8cJwyTqW2iPh/K7HiAnDoU6KpPSMxsuQXN26I1JPdxil2p2hmSWSWUFmUFjdlz9YQg3Wx4741xioq0YI7T3tZmMsy1GfLwTpA3bu1jhC/PaeRocMTQbd9zdZCfjFXULkRGCEWsiNaw3XY6+uFoJ1RStmd0UW1lTJoJYdQRblT2xqjIJW2epA5tiSwB1IzdIkXzW0svbGa+M6KZLSRd5Si2aZzcsZyOLHVgb637YsG6+rHKJAWNYMO+wJ8e/wALqXFFpJlKkwNMGUlLCzvma7ZHzcBrY3jIs8aSopMPkWJmTKi+5UK2FvnZbdfXBSYtTTWMuYeZlcFEmUAeu8wZmXv9cMZLrheY2nCHEbcx/G8rPzJDKiuQQr5sp4HKbN64hzRtcRwtasLLktIRJQYSgswO76fNBsoPWbnjGFmAgkEWIJBHEEaEGKBuuummEw7eHDh6J5aK/Fm1k/40v2x6s0VmOziqIw3rMVh3i5EW0ZrqLcl9Cxwx9pGoccqJuuQzpizV65bNqbdY0Yd3bD6flYr3mKpaWoJAOWUP4iYp9p0M1mnnVybvoBe/GwhMjLTZ29fFotHPjxa21iLL6GkT1dVZSCrAMpG4gi4I8IwXLP8A2BP8ZfY0c7wjlHrKaSsmU65EvlDIGIBN7XPCPZjW1VRXUdpxU5WzjKgXVSRw7LwmxFrrrKm0XLFOH3Fgu0bP16zqWTMU3Dy0PjlFx4G48IgptmZCVkyrUHnZi5SS11A0vYcL5R5RwzZ3bqqolKSXBQm+R1zKCd5XUEeBj3TuVSuaakwsgyZiECEISVK3YXu1gTa53wjC6+SydoucOdgIse30XXdvpuXDakjeJenmIpuSnaRJ1GsgkCbIGUrxKX6DjrFjY9o7Ywzbe1VZJmypzJkcBSFlgaG537+AjHyp0ynmhkZpbqdGU2PeD1RTYuqWldUei39HMbyL3uOS+kMcw558oy5c95BO90ALZeKgnd3jWMRjfJbJlUUz4PnaaAWLM1zMAFythYdo0398Zak5Y61FAYSZh+cyEE9+RgPVCPyi1VWGSY4QfNljICOom5b1xIje1ZUtDVxPADgBe/f9yr7kRxTSopydxWao7xkf2JHTZVGqu7gdKZlzHryAhfUTHzpQY1NoappkggNZhqMwytY2t4Dyi+k8rOIMwGeXqR/dL9cU+Ik3Cqs0bLJM50drFezlIx4jEVddeYeWAO2V0yPpEx1vDMSl1MhJsshkmLfz3qe0agiOAYyGmhmOrFi57Sxu3t9UQbP7WVNESZEwgE3ZGGZG71PHtFjDdFiaLLqrdG442NYc2i3euzYVyZ0lPUiolh8yksilgUQm40Fr6X0udIm5QMYWTQzVBHOTkaVLXicwsx7gDv7o5xN5Z60iwWQp68jn1FrRRTsVnT2efUOXcjS+gCjUBQNFF+AiRE693Lmp9GzyzNfUG4HbfYtfsZybNMppVTLqptPMfMSEA3B2UahgdQAdb746tQyCktVZzMZQAXawZj8420jh2E8rFXTyklqsllQBVurA2HaGET1vLFWzBlQSpV9LqhZvDMSPVA+N7is6qhqp5DexF8u7ldXHKpUoKxAtiwlDPb845b+HtjFNU9nZDps5nOaYSztqzE3JPEkxDOIAJ6gY3a2wsvVUsAghbGc7DauibL8mNJUUUqZNEwO4ZsyuRoWOUW1G4DhGv2X2MkUGfmS55y2Yu1/RvawAAG8xyXB+Vesp5aSwJToihVDIQQFFgLqRHrqOWesYWVJKdoVmPhdrRg6OQrytRSVkrnC/VJ2X7cltuVzFll4e0u4zzmVVHGysGZu4WA8Yudi9pErKSW6kZ1AWavFXAsb9htcd8cKrq2dVZpk+YzzG3FuAG4ADQDsFo8mF4xOpZmeS7S3GhtxHUwOjDsMVqerbeul+h7U7WX622+7Pd6BfQW02zzViCX8ImSZZvnWWFvMHUWOoHZuPG8YHb7k+l0tHzlMrWli027FiQSLTT3bja2hHVFXL5Z60LYpIY/OKMPMBrRXYztfUVtPMM6abKR9zSyS9SN4Grcd5MJrHtWdHR1cLx1gGj19/FdxwL+yyP8KV+4scY25mBcSrNLl7KbncCibhbuhKLlSrQJctWlqoyILSwTYWUakngIjxJefmtNmks7m7HQXIAG4C24CGxhYc10aMoXQTOfLaxG7vCveRLFLTZ8gn0lExR2ocreph5R1VKRRMaZbpMqqT+ShYr++0fOkjEplFV87IOVgDluMws4sQQd/Hyi+l8rWIEgB5epA+9Lx8YUkRcbhc1do2SWYvjtY/32Xq5WcWMyt5sHoyRLW3DMekx9YHhHaJfojuHsj542hnl801rF2fMxtvJJJi3kcq9ezqueWovboyl3fpXgfGSABuWtbo58jIo47dUWPor/ZHaFJGM10qawUT5rBCTYZ1drKT2hjbtHbHRsWwiXUyWkzlzI1rjcQRqCDwIPGPnPHGZ5zzW1MxixNrdI79B2xeYNyn1tOoQOs1RoBNXMQOoMCG8yYb4ic2qKvRkjnB8Z62V/DeCt1inJFIWncU2fnr5lLte9v7vcAAevrtByMSytPUqwIIqCCDvBCLcGMu3K3Vzbr9zlX3FEN+67k2ilwnb6rpedEplJmzDMdnXOxY6XuT2QYHltiqNJVvpjHI4G5yz2cVvuWeoKS6R13rOLDvUKw9YEbfA8Zl1VOk6WQVcajirfKRu0HSOFY9tPUV0pBPcNkJZQEVddx3DqivwHaioo2LU8wrf0lIDI3ep08d8LUkttvSl0VIadjCRiF7cMzsXaKLkypJVUKhQ+ZWzqhb7mrb7gWvYHcCY9u2+NrTUc0kjPMVpcscSzC1+4A3PdHMn5Z60rYJIB+dkY+ovaM3X43Pqphm1Dl2tYX0CjfZVGgEAicT1lFNoueaZpqDkO2+QWw2H5OWnU0upSpm08ws4GQfJVsosQQeB4x1nDaZpcpUeY01lFjMawZj1m2kcNwTlSqqWUspFlMiXsGVr6kk6hhxJj2VfLJWupCLJlk/KVCzDuzEj1GE+N7ioq6KqmkOYLb5d27ddW3LBMT4TJAtnEs5rb7Fuhf/AFRz8tD59W8xi8xi7tqzMbkntiO8dLG4RZeuooOjwNiJvZEaDZQ/fP0P44z8X+yn97+h/HDf+lOrP+I+H8rvM6aFUs2gAuTqdPCMdWT6qdMd6SfLMoaAlkuDxButxr7tYvW2glic0gkJMFsomaK992Ug+rQxZS001C3O+w0vHzhkvzmNxgzc25Oy+y3d97rFUNfihzEqLKCTziKt7cBaxPsjJyqSdUOzS5TMWJJyKQoJNzbgBr1x12tqAiFirOB8lVzMe4cYq8SM6bLVqNxLZTqryyAQeBDDokd0WHL6NPX4SS1jW3yvsA77XWAnbKVKmzIo0G+bKHhqwiqqZRRirWuN9mVh4FSQYsdphUS5rJUTC5YBjq+Q31suYAadmkUpPh9UbDNeip8b2hziDfgD9ypUnFSCpKkagg2IPWCN0LUVTOxZzdm1J6z1ntjz54QvFWXTgF7qTNENTTrMFmFwDfeRrBmhC0OyrCopeHy1IIWxG43MTsbix474YWhC0CYavP8AFcr5vrMeiUgUZVFhDS8Jnhqg1QzMNlk3y+RIgfD5Zt0d2g1IiXPCFoaeAcEkmSqXyi14J0pWFmF4C0NzQKsC8/xXL6j5mPRLlqosoAhC8IWhphgCbOplY3YXMNl0iKbgWI74dnhC0CeAKUvHmnUqMbka9Y0h+aGloFWAHamJRoOF+/WJXsRY7jDM0Jmh2VBgCiNAnb5w6XTqu4a9e+HFobmhoETeClzQ17EWMRl4TNBZaYUw0a9vnAlOo4ecOzQXhqRE0bk8tEcxA28QQQKy0HIqMUy9Xrj2UWU3Rh0Wtpu1Go3R54UQEXUGNtrWVkmHywbhRcajU8InMyPFKq76Hf7YeZkZ2K59XZLUU6ObsLkacYiSkRTcLYjdqYUzIY0yHZUIwpJ6hhZtRviFKdFNwouIQzIaZkOyvVhTM998eR6ROq3jDi8JeHZXqwdqVJaruHjEZkrfdDoIqyerbssgaaCGPJB3w+C8FlRAIsVGtOo4RIRCQXh2SAA2BRGmXt84ckkDcIdBeBRgaM7JbwQl4IFV0t40GyZ++/ofxxnY0Gyf97+h/HEP2Llqz/iPh/K65X0Eye6LOky3kiY+YFrMMpJlzFsbEEWBXfCy6ysDgfBhzdze86WXtwCgBQB3xnqvYzES7lK45WZmAM2cpAJJAsNB1aaRENmsXTVaoN2GaT++scWEcQvFCOMtAxsPAHELeu32C6BOZshKjpWNgd17aA2PX2x5J+Hc/LTnsysACRLmOozaEi6kZhfrjENgmNAX5+/Zzi+9bQk6Vjl9/wBE0/vg1f8A9BZtowP0ysv3roPMZwOcVcwv1NlO66kiKHFsDLAK8pqywNjMeTLKnscKGjMFscHBj/lz74cK3Gx8gnvSQfYYYjI3jmtI6V8Zu2SPze2Y5q+oeT2mFndHubHm2fMqnit1AzC/WYyuI8ntWHYoqTBckFWVLgm/oG2Xuj3DaLGBe9Nf9Tu8miNtqcXG+mP+Xc+wxYa8bwu2F1ZG4u1jHd7r8lQzdkaxd9PM8AG9hjyzMCqV3084fq2+qNf9nOIjfQ/9qeIedt8RUXahNhqTzc4aeuK6/YuwVtUNrWeb8rBzKKau+XMHfLce6IGBG8Ed4IjffbLqra0fqneGmWJBykVA0egJJ3ffB6jLMO7+HqthW1A2xDzhc6M0dYhOc/8Abx0X7YWh53D27NLjtvmli0eF+USnPpYfLPeZZ9suGC76fVaNrZj/AKT5gsPmhC0bg7Z0Tf8ADVPcJfuWF+OaFt+FPbrCD3Wgu7gr6e8fqidzb7rCF4QtG6mYlhdhegnA8RZhb/XEXwrBz6VLUJ9P+eHiPAqxpEftP5D3WJLQmaNm0zBT8ipHi38xhnNYKfl1K+v3GHi7CrGkG/tv8v5WOzQhaNocIwci4qqgfok/+KImwTCuFZP/AGRP/jgxdh5KhpCL6X+UrHFoTNGv+xzDTur3H50lvqEK+x1DYEYkmu4c3c+IDXEPGO3kr+Iwb8Xld7LHZoQmNy/JtKAB+HyRm1AZQpI7i948kzYOUP8AiFLvt6XHq0Jg1jUN0nSnY70d7LIXhI2J5Ouqtoz+st7oRuTSbwqKU8fvtvdD1jVfxGm+v+fZY+CNWvJzPJss2lYncBPBJ8LQfazrN45k26pywY28U/iFN+4OaykEak8mtdwlqe6bL+uI25Oa8fg58HlH+KDG3iqFfTH/AGN5hZqCNA2wNcPwZ/AofY0QtsVWj8Gm+C39kPG3iqFXAdj28wqWCLVtk6wfgs/9k59giJtnaob6eeP1Uz6oeIKxPEdjhzCr7w4TDHobCJ43yZo/Vv8AVEbUMwb0cd6t9UO4VY2neEznIQtAZDD5J8jDSCIWSoEJbwkJeC8NO6WCEvBDRdLeEvBCQJXS3hIIdKlliAoJJ3AAk+QgSJTbwR6JNEWR33LLC5r9bGyqB1nXyMWWFbH1M91CyZiqWUF2RlVQ1ukb8LG8SXALF88bAS5wFlTKpJsNSeEaKm5P6uZLExFlshv0udlgC3pZrm4tbUHURLjWy8/DZwm3llUcNLdml3e2o+5E5u+wO6NHiFE1Zh82fRF7z5yPOkKT6QXJNQDjdir9oOu4Rm6TZZfOnrjZjonDC7LEcx3HZbL2NlzRhY29m7whIVxYkHeDYxosK2X+EULTUDc6J4TU2Tm+bLMd3AiNSQBcrvlmbE0OectizkabYukZ+dy8Ob4gb8/1Rmpcot6IJ0voCdOJ7o7NyYYYqUV2kc27MczMNZgGqML62ANvA9cZzOwtXBpSpEEBO29gtvBBBHzl+foggggQiCCCBCLQloWCBCILQQQISWgtCwQISWhjU6neoPgIkggQmiUBuAHgIdBBAhENKA7wIdBAhQtRod6Kf0RELYRJO+TLPfLT6o9kEO6oOcN6q5uzNK3pU0k/q0+qPO+xNEfwaV4Lb2ReQQ8R4qxPKNjjzKzzbAUJ/B18GmD2NETcnVCf7kjumTf5o00EPG7irFVOPndzKyU3kwojuSYvaJjH968ed+Sil4NOH6an+GNrBD1r+K0FdUD5zzWCfkhkcJ00eEs+6IjyPSvx7/QSOhQQ9c/irGkqofP/AB7LnLcjy/JqCO+UvuIiM8kLcKofsiPY8dKgg1z+KoaUqvq9B7Lm9PyYVMokyqsISCCQrrod40aIxyb1qm6VYudCc85Se/fHTIIeucn8TqN5HILmX2CYkqlVqVyneBNmLfhr0NdI80vYrFJbBkm9IaAie279IWjq0EGud2JjScvBvJc0+LsaAsGB6znlknvufZaEU44nDN38w3lrHTIINb2BL4gTtjZ5fyuZTcRxywHNnTiqSyfHU38olG0+MAa0gPbzb+5o6PaC0GsH0hI1zDthZy/K52u1GLcaEH9W4/ihybTYjfpYaGHYrA+ZvHQrQWhawfSEumR/tN9fdYNNoqo+nhJPXa27xWHPjDH/AIO571lfyxurQWhYxw/lT0tm6Mc3e6wqVqH08GmDulSG9toefgp34RO/ysn3NG3tBaDH2I6ZwBH/AKd7rFSsOo3YD4rmrfi0hVA7znsIrdvNkZMmSJsqRKSWhvOtmWaRcZVltZgtzcEkeMdHhs6SGUqwBBFiCAQQd4IO8QB5Buqjr5GSB4JsN1zmuV7L4FRYkr2p2kGWuW6zswuT0WIPSZrX3i2kOTk0qKOZLqJLieZUxG5tVKsyg9K12sTbhHUJNMqDKgCjgFAA8hEsPWndsW7tLTB7sB6p+UnF6nPNVmI4HLnqgYFckxJoy5QSyXyg6HTWMXyh7dz6eaZEgZOipaaVJN2ubJcW3cdeO60dHjPbcYSKijmJzbTGHSQJlzBxuYZiLjU3G8gmEwi+a56KZjZm64Ym9u6+9c0w3Clr5CziJkybJmBaoKxabNlTCSsxc1+kNRbqWNXRIafDZ/xbzkxudLDPJZXAayMEBAzsuXf2HSMxyayamTXA8zN5tgZc05GAXiCSRpZgPXHXqKgSUCJa5QWZyLk9Jjdjr1nWNZXYTZfU0nUaqTV/qbcOA3doPjs7DZcGqtjaxJLz5klkRdWLlQ2ptfKTc6mNTyV1tRLYoZUxqaafTynIkzcCD802ym3ZGh5XJrCiVFBPOTVBsCTZVd+H5vqhnJNhrpSmYZjFZhNpRBCoVJGYE8WHVpuinPxR3K3mrTPQOfKBmbAZ/wBvtPBWOG7BpKrWq85zNmtLVQiLm0tYbxa2nXrGqAhYI5S4navNSzPlILze2XgEQQQQlkiCCCBCIIIIEIggggQiCCCBCIIIIEIggggQiCCCBCIIIIEIggggQiCCCBCIIIIEIggggQiCCCBCIIIIEIggggQiCCCBCIIIIEIggggQiCCCBCIIIIEIggggQiCCCBCIIIIEIhje6CCBCR9w74esEECQXjrvTlfnn/bmRPT7h3CCCKOwLQ/pH94qaCCCJU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7" name="Imagen 5" descr="iconoindice-2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2003" r="6297" b="84190"/>
          <a:stretch/>
        </p:blipFill>
        <p:spPr bwMode="auto">
          <a:xfrm>
            <a:off x="3218210" y="1555667"/>
            <a:ext cx="2790700" cy="27377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33892" y="4560828"/>
            <a:ext cx="365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1. OBJETIVOS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559938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0" y="467403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3200" b="1" dirty="0" smtClean="0">
                <a:solidFill>
                  <a:schemeClr val="bg1"/>
                </a:solidFill>
                <a:latin typeface="+mn-lt"/>
              </a:rPr>
              <a:t>OFERTA SECTOR PÚBLICO 2015</a:t>
            </a:r>
            <a:endParaRPr lang="es-ES" sz="32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7797581"/>
              </p:ext>
            </p:extLst>
          </p:nvPr>
        </p:nvGraphicFramePr>
        <p:xfrm>
          <a:off x="11746" y="1056553"/>
          <a:ext cx="9132254" cy="5825332"/>
        </p:xfrm>
        <a:graphic>
          <a:graphicData uri="http://schemas.openxmlformats.org/drawingml/2006/table">
            <a:tbl>
              <a:tblPr/>
              <a:tblGrid>
                <a:gridCol w="2415747"/>
                <a:gridCol w="3208161"/>
                <a:gridCol w="1243999"/>
                <a:gridCol w="2264347"/>
              </a:tblGrid>
              <a:tr h="126443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Programa  (120 horas)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Contenido 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Curso (60 horas) 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Contenido 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248443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Sistema de Administración y Custodia de Documentos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1: Fundamentos Normativos para la Administración Documental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Técnicas Administrativas de Oficina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UF1: Gestión documental administrativa institucional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1251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2: Directrices para la Gestión Documental.*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UF2: Ortografía y puntuación en la redacción y elaboración de informes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484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UF3: Caso Práctico.- Redacción de actas, oficios, memorándums, cartas e informes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164148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Planificación Estratégica en la Gestión Pública 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1: Objetivos, Estrategias y Planes de Acción.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64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2: Evaluación y Análisis Futuros 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8443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Herramientas de gestión para proyectos de desarrollo territorial 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1: Desarrollo  territorial a través de la gestión de proyectos públicos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64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2: Proyectos de inversión de cooperación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84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3: Código Orgánico de Organización Territorial Autonomía y Descentralización – COOTAD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8443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Formulación, Gestión y Seguimiento de Proyectos Públicos 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1: Marco conceptual para la implementación de proyectos  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84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2: Estrategias para la gestión y monitoreo del proyectos 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8443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Gobernabilidad  y Gerencia Política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1: Teoría Política 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Descentralización, desconcentración y desarrollo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UF1: Descentralización y desconcentración en Ecuador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1264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2: Políticas Públicas y Gestión Pública   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UF2: Gobernanza y Estado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704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UF 3: Caso práctico: Elaboración de un proyecto de política pública basado en ordenanzas municipales.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Administración por Procesos en el Sector Público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1: Normativa y Conceptualización de la Gestión por Procesos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ctr" horzOverflow="overflow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97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2: Sistema de Calidad por procesos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3: Gestión por procesos 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4994" marR="4994" marT="499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333">
                <a:tc rowSpan="7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Técnicas para el Desarrollo del Talento Humano en el Sector Público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1: Talento Humano mediante el desarrollo de Competencias en el Sector Público</a:t>
                      </a:r>
                    </a:p>
                  </a:txBody>
                  <a:tcPr marL="4994" marR="4994" marT="4994" marB="0" anchor="ctr" horzOverflow="overflow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Diseño, ejecución y Evaluación de Planes de Capacitación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UF 1: Detección de necesidades de capacitación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1269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UF 2: Diseño y evaluación de planes de capacitación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484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2: Técnicas para desarrollar Planes de Capacitación</a:t>
                      </a:r>
                    </a:p>
                  </a:txBody>
                  <a:tcPr marL="4994" marR="4994" marT="4994" marB="0" anchor="ctr" horzOverflow="overflow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088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Módulo 3: Liderazgo para trabajar en equipo</a:t>
                      </a:r>
                    </a:p>
                  </a:txBody>
                  <a:tcPr marL="4994" marR="4994" marT="4994" marB="0" anchor="ctr" horzOverflow="overflow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UF 3: Caso Práctico.- Formulación de un plan de capacitación (Según normativa de talento humano)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484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Herramientas para la gerencia del Talento Humano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UF 1: Herramientas de Gestión del Talento Humano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484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UF 2: Coaching para la gestión del talento humano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368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UF3: Caso Práctico.- Taller vivencial de relaciones humanas y comunicación efectiva para la mejora del talento humano</a:t>
                      </a:r>
                    </a:p>
                  </a:txBody>
                  <a:tcPr marL="4994" marR="4994" marT="4994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7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72225"/>
            <a:ext cx="8048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6307138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479675"/>
            <a:ext cx="36766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42182"/>
            <a:ext cx="9144000" cy="692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0" y="0"/>
            <a:ext cx="9144000" cy="692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02543" y="1608115"/>
            <a:ext cx="44791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+mn-lt"/>
              </a:rPr>
              <a:t>Generar conocimientos, habilidades, destrezas y actitudes tanto en las personas que se desenvuelven en los sectores productivo y público, así como en los Grupos de Atención Prioritaria y en los </a:t>
            </a:r>
            <a:r>
              <a:rPr lang="es-ES" sz="2400" dirty="0" smtClean="0">
                <a:latin typeface="+mn-lt"/>
              </a:rPr>
              <a:t>Actores </a:t>
            </a:r>
            <a:r>
              <a:rPr lang="es-ES" sz="2400" dirty="0">
                <a:latin typeface="+mn-lt"/>
              </a:rPr>
              <a:t>de la </a:t>
            </a:r>
            <a:r>
              <a:rPr lang="es-ES" sz="2400" dirty="0" smtClean="0">
                <a:latin typeface="+mn-lt"/>
              </a:rPr>
              <a:t>Economía Popular </a:t>
            </a:r>
            <a:r>
              <a:rPr lang="es-ES" sz="2400" dirty="0">
                <a:latin typeface="+mn-lt"/>
              </a:rPr>
              <a:t>y </a:t>
            </a:r>
            <a:r>
              <a:rPr lang="es-ES" sz="2400" dirty="0" smtClean="0">
                <a:latin typeface="+mn-lt"/>
              </a:rPr>
              <a:t>Solidaria</a:t>
            </a:r>
            <a:r>
              <a:rPr lang="es-ES" sz="2400" dirty="0">
                <a:latin typeface="+mn-lt"/>
              </a:rPr>
              <a:t>, a través de capacitación y formación profesional con enfoque de competencias laborales hacia la transformación </a:t>
            </a:r>
            <a:r>
              <a:rPr lang="es-ES" sz="2400" dirty="0" smtClean="0">
                <a:latin typeface="+mn-lt"/>
              </a:rPr>
              <a:t>productiva.</a:t>
            </a:r>
            <a:endParaRPr lang="es-ES" sz="2400" dirty="0">
              <a:latin typeface="+mn-lt"/>
            </a:endParaRPr>
          </a:p>
        </p:txBody>
      </p:sp>
      <p:sp>
        <p:nvSpPr>
          <p:cNvPr id="9" name="7 Título"/>
          <p:cNvSpPr txBox="1">
            <a:spLocks/>
          </p:cNvSpPr>
          <p:nvPr/>
        </p:nvSpPr>
        <p:spPr>
          <a:xfrm>
            <a:off x="195950" y="360525"/>
            <a:ext cx="8229600" cy="52677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OBJETIVO GENERAL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2" descr="http://1.bp.blogspot.com/-G6qNl-7qx8w/UObTjfJX9TI/AAAAAAAAABk/6gJQ7aGBTyk/s1600/secap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59" y="1155854"/>
            <a:ext cx="2576826" cy="118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elicanos.com/wp-content/uploads/2012/12/SECAP1-600x45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7164" y="3779745"/>
            <a:ext cx="1253436" cy="11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chone.gob.ec/fotos/ftopub_37_tipo_menu_publicaciones_1367351974_53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64" y="2413051"/>
            <a:ext cx="2559212" cy="12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enteratedirectv.files.wordpress.com/2010/11/secap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24" y="3767870"/>
            <a:ext cx="1260141" cy="11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200.107.37.50/educasecap/theme/bbytemplate/flash/banner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85" y="5175586"/>
            <a:ext cx="2816104" cy="9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9700" y="467400"/>
            <a:ext cx="8229600" cy="526774"/>
          </a:xfrm>
        </p:spPr>
        <p:txBody>
          <a:bodyPr/>
          <a:lstStyle/>
          <a:p>
            <a:r>
              <a:rPr lang="es-EC" sz="4000" dirty="0" smtClean="0">
                <a:latin typeface="+mn-lt"/>
              </a:rPr>
              <a:t>OBJETIVOS ESPECÍFICOS</a:t>
            </a:r>
            <a:endParaRPr lang="es-ES" sz="4000" dirty="0">
              <a:latin typeface="+mn-lt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356259" y="1264722"/>
            <a:ext cx="1401289" cy="134191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5400" b="1" dirty="0" smtClean="0"/>
              <a:t>1</a:t>
            </a:r>
            <a:endParaRPr lang="es-ES" sz="5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099953" y="1600637"/>
            <a:ext cx="281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Identificar la demanda de capacitación y formación.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3202049" y="2441089"/>
            <a:ext cx="1401289" cy="134191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5400" b="1" dirty="0" smtClean="0"/>
              <a:t>2</a:t>
            </a:r>
            <a:endParaRPr lang="es-ES" sz="5400" b="1" dirty="0"/>
          </a:p>
        </p:txBody>
      </p:sp>
      <p:sp>
        <p:nvSpPr>
          <p:cNvPr id="10" name="9 Elipse"/>
          <p:cNvSpPr/>
          <p:nvPr/>
        </p:nvSpPr>
        <p:spPr>
          <a:xfrm>
            <a:off x="356259" y="3843850"/>
            <a:ext cx="1401289" cy="1341912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5400" b="1" dirty="0" smtClean="0"/>
              <a:t>3</a:t>
            </a:r>
            <a:endParaRPr lang="es-ES" sz="5400" b="1" dirty="0"/>
          </a:p>
        </p:txBody>
      </p:sp>
      <p:sp>
        <p:nvSpPr>
          <p:cNvPr id="11" name="10 Elipse"/>
          <p:cNvSpPr/>
          <p:nvPr/>
        </p:nvSpPr>
        <p:spPr>
          <a:xfrm>
            <a:off x="3202048" y="5208796"/>
            <a:ext cx="1401289" cy="1341912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5400" b="1" dirty="0" smtClean="0"/>
              <a:t>4</a:t>
            </a:r>
            <a:endParaRPr lang="es-ES" sz="5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45030" y="5383045"/>
            <a:ext cx="2814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Evaluar la calidad y efecto de los procesos de capacitación y formación.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047014" y="2651090"/>
            <a:ext cx="2814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Implementar acciones estratégicas para mejorar las técnicas de aprendizaje en la  Administración Pública.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965366" y="4067199"/>
            <a:ext cx="2814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Enfoque de competencias laborales articuladas con programas y proyectos.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545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9700" y="467400"/>
            <a:ext cx="8229600" cy="526774"/>
          </a:xfrm>
        </p:spPr>
        <p:txBody>
          <a:bodyPr/>
          <a:lstStyle/>
          <a:p>
            <a:r>
              <a:rPr lang="es-EC" sz="4000" dirty="0" smtClean="0">
                <a:latin typeface="+mn-lt"/>
              </a:rPr>
              <a:t>OBJETIVOS ESTRATÉGICOS</a:t>
            </a:r>
            <a:endParaRPr lang="es-ES" sz="4000" dirty="0">
              <a:latin typeface="+mn-lt"/>
            </a:endParaRPr>
          </a:p>
        </p:txBody>
      </p:sp>
      <p:graphicFrame>
        <p:nvGraphicFramePr>
          <p:cNvPr id="1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630969"/>
              </p:ext>
            </p:extLst>
          </p:nvPr>
        </p:nvGraphicFramePr>
        <p:xfrm>
          <a:off x="837631" y="1211285"/>
          <a:ext cx="7468737" cy="513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826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BQUEhQVFBUUFhQVFRUXFRQVFhYVFRcVFRQUFRcXHCYeGBokGRYUHy8hJCcpLCwsFR4xNTAqNSYrLCkBCQoKDgwOGg8PGikkHyQ1LSksLC4tLywsKi8pLCksKSwsLCwsLCwpKSwsLCksLCwsLCopLCwsLCksLCwsKSksKf/AABEIAHEBvQMBIgACEQEDEQH/xAAcAAABBQEBAQAAAAAAAAAAAAAAAQIDBQYHBAj/xABPEAACAAQDAwgEBg8GBgMAAAABAgADBBEFEiEGMUEHEyJRYXGBkTKhscEUFUJSktEWFyMzRFNicoKDk7LC0uE0Q3OUorNFVYSjw/AkVNP/xAAbAQADAQEBAQEAAAAAAAAAAAAAAQIDBAYFB//EADcRAAEDAgIGCAUEAwEBAAAAAAEAAgMEERIhBRMxQVGRFCJhcYGSodEVQlLB4TJTsfAjQ/GCYv/aAAwDAQACEQMRAD8A7TVYjLl25yYqX3ZmC37rxB8fU/4+V+0X64mrsPSchSYoZTwPtHUe2OebQbEzJJLyrzJf+pfzhxHaIpoBXfSQwTHC9xafQre/H9P+PlftF+uFXHac7p8r6a/XHHHlEbwfKIiI01Y4r6w0LGdjyu1fHEn8bL+mv1wfHEj8bL+mv1xxUTSNxI8YkWvccb94EGqSOhBucuzHGJH46X9Nfrilq6GRMYsa6cL8FqQijuCxzdcWbioPmIkXGF4qR3EGAMcNibdEOYbtcfRbxsDpj+H1P+cMQzdnKc7sQqR/1YPtEY5cVl9ZHeIlWtlnc6+dvbB1gr6FK353clpTspT/APMqm3V8JWGztj6U7sQqB13qVa/mIolYHcQfGFtBidxRqJB/sPIeyspuwtORpiM2/Amap9QIiH7X8j/mJ81/njxwQ9Y7irDJh/sPIey9B5OZH/MB5Jf9+I6jk5k2+516X/KygepoivCXh6x/FUBP+4eQ9lN9rxLaYgl+P/ueGTNgbHo4ghHa5B/f3RHmhC0PWP4qgJ/3PQeym+whgNMQW9/xpC2+le8eV9lqoMQtbLI4N8LcX8L6Q/NDS0GscqAl3uv4BT/Y1VBb/GCZvmipmaeJaFbAKwWtiMs9f/ypgt57482aEzQ8bv6EYH8R5QvdPwasVQUxJWb5QNSygdViSb+qIUw3EN/w9B2fCyf6R5i0NzQYz2ckxG7s8oXpalxEAEVqEnh8LW4776eUPSXiR/DUHfVS/dePEWhC0GM8ByT1XY3yhe9pOJA/26Wf+qX3iE5zE1FxWS23i3wiSfHpWEV5aEzQ8XYOSNRxDfKFcS5uJ/8A3pAt1zpRv/pj1Ta7EVQEVtM7fNDSN3azAeyM4WhC0K/YOSRpQdzfKFe/G+KBb/CKY9nOU1/G4t64aNoMU/G0/wBOk/mijLQ3NB4DkmKRn0t8v5WhG0eKfjKbxem/niaXtJiQ1L0R7DMlD2PGXLxA9ag3svn9UO19wR0Fjvlb5fytj9l2Ii/Roz3TZfq+7awDbLELehR/tZd/96MfKqFYXU3EOzQrDgEfD497W8vytl9mleN8qjPdPS/+7DRtxXXA5mlHbz6W8bTYxxaEzQYRwCXw6L6W8j7rZNt1Wi/3CmPdPQj/AHI803bnEDul06/pIfbNjKFoTNDwjgFY0dCPlbyPutE+12J/OlDuNP73MSU+12JZtWp/02kKPMOIzBMJeKsOAWnQYiP0t8v5WsbbfEdRlpuq4Mu3gedsYhfbfEQLWkX6xzZ8NJloy94QmCw4BIaPh+lvL8rTnbTEtNZP/Y4fp6RIdvcQt6EjXj0b9/32Mnmht4LDgFXw+E/K3l+Vq/syxLrkecj/APSIF5QMQGv3M/oL7mvGaJhCYdhwCoaPh3sbyWpO32IaH7lY6einsz3hDyk1w0yyv2Z9zWjLEw3NBhbwCfw6DewclpxynVt90r9mf5oX7ZtaSNJXb9zOvm0ZlELGwF+6PTLw1jvIHrMBDBuCTqClG1o5LSnlQrFIzS5BvwAb2iYYQ8qdXvEqTbuf+eKJcOQbyT429kO+CoPkjxuYnqcFj0Kk+j0/Kvvts1F/vErzf64tsC5SXm5+ckC65bZGHHNvz93CMXzSfNXyizwCUt5mg3Jw/PhEM+lYzUNKIyQz+811+EKwsEci8esptBspe8yQLHe0vge1eo9kY55AO9Rfu1jqGJYmkhc0wmxNhYEknfaMfjkxKgtMkyz0LZ3Ftbi92Tfwtm7IsEr7lDUyWs+9uKzD4ch6x3GIHwnqbzH1RY3gvFhxX2hK8b1TzMLcdR7j9ceaZSuN6nyjQZoTPFB5WoqHb1mWhpjTMQd4B7wDEYw+WxAyqLkDq390XrFsKobws0YcKhhuZh4mN+/JWTumgfS98Z7Gtjnp5mQve4uGtoR58DpDEjSpi0hTTHC12fcqQYnNHyz42Pth4xqaOIPeo90XmDbATalSyzJahWy65r3sDwHbDNotg5lJLVy6zMzZcqqRbQm9yeyHdl7K+lUhk1dxi4W/CqBj8ziFPgR74cNom4oPAmK96VxvVvIxCy23iKwtXWIIjuVuNo+tD9L+kO+yNeKN6ooyYaYNW1PosXBX32RS+p/IfXC/ZBL/ACvL+sZ0w0w9W1Poca0nx9L62+jB8eSus/RMZqCDVNR0OPtWl+O5XWfomGnHJfWfomM5BD1QR0SPtWhOOS/yvo/1hpx1OpvIfXFBCQatqfRY1enH1+a3qiNsfHBD5/0inhIeran0ePgrVsePBB5mImxx+pR4H64r4IeBqoQsG5etsWmH5Vu4CInrXO928492AbMz6xyslLgWzMTZFv8AOPuFzG1p+RhiOnUqD1LLLDzLD2RJexu1cc9bS05wyOAPDafRc2Zyd5vCRrdreT56GWJpmrMUsEAylWuQTu1HDrjLLTsdynyi2uBFwuiCojnZjjNwinqWQ3XxHA98W9PiKv2HqPuMVi0D9Vu8xKuGdbDwEJ2EpvDHK2LQ0vHmky8otmJ74fmjKywwqUvCF4SVLZjZQSeyPdJwZj6TAdg1P1QiQFLnNZtK8BaELxeSsKli2l+1jp4xvqPYuQJGWyl2APOKBoeGX8n2xBkAXDUaRigtcHNcl16oSx6j5GNRVrkdluGyki6m4NuqPOZkGPsW4qb5gLOlobnjQtMi+2S2alVDGZMCMEI6GlyeBb8ns4w9ZbalLWthYXvGS5+WhM0bLbXY6VIcPKbKswn7ne5U7zYfN9kZGZQsDpYjr/pFtcCuinqYp2B7Tt4qNASbAXMWEjDwNW1PVw/rD5EoINN/E9cOMyJLuCHyE5NU2YDQaCGmZEDTY8j4mgNs3vHnCDbrIR3Vg0yGNMjz89fUG8NMyHhVhinMyLTZ59Zncn8cUJmRb7OPrM7k9rwEZKJ2f4j/AHeu0gwsVdBhOSdMmh7h79AXyg31OrG5iwsb7xa262t+u9/dHGvz9wAORum1VKsxcrqGXQ2IuNN0ZbaStSmUyZKBTMuzMGIy62sAPZujUNNOfLkOUi+a62v1EXv6orZtFKlk5JAYixIEtSWzGwYOxtprfjDC6Kd4Y7rZjba+S51nhC0Wm0g+7uWzIdMqMgAC8ACpII3xSl41AXqYzjaHKUtCZoiLwmeHZa4VIWjz1OJc00s2zZpiLvta53w/NFbjLfef8eX7YoDNMtyXeRFTtLg/wiSQPTXpJ38V8R7otop8D2hWoeol7plPNeW69lzkcdhHrBjnHFeLiL2HWN3Kl5MK/naeccpXLPZbE3Oir2aRPyh/eJf+J/A0XeG4Qkh5zS9Oemc6w4ByqqxHflv3kxmOVms5qjRgL/dQLbt6sIsZuyXdBIJa0PG8/ZLJ5PLgEz7XAOkvrH50U9Ps3zlZMpxMtkzdMre9svC/5XqjpFG15aHrVfYIw2DV5+P6iVYWEt2vfXfL0tACc10U9ZM8SEu2AkZBR4zsCsmQ80zA+QXtzYF9QN9z1xn8I2X+FPlRFsPSciyqO2289kdL2w/sU780fvLEex1KqUUoj5Yzk9ZbX2WHhDDyBdaR6SmZTF5N3XsOSzw5I5NtZrX7FsPK8ZnHuT803SN2lkgc4pOl/nKd3sjb0GJV8+tmAIkqklOUzOpLzcuhKa63PHcO2PPt1tvIkSZksAT3IyPLB6KZvxhG49g17ooOfe11UFfWiUNxYr7QN3juPoquRyPSyATUNY29FBx7zGawXYtZ9VzBdltnzGwJGTTd3x0zYLGPhOHyXPpAGW3fLOX2AHxivwChK4tW6dFVQg9s8lz+4fOASOF7lXHpOpbrWyPzAy2cbfdZbH+S5aaS034RcLbomWASSQAAQ3b1R48C5M5tSA+fm5Z3My3LDrVQd3abRttvJ4d6Wmv99mqW/NBCjzLHyjVORLS+5UHDgFHAdwg1rgEnaWqo4Gkuu5187DIDLhxusA/I1Ly6VDhusopHkCD64yGO7DzKVgJjXU+i6jot2dh7DGs2e5XDU1iSGkhEmtlRgxLAn0cwtbXs3XjY7WUKzaOcG+SjOD1MgLA+q3jD1j2mzk49JVlPM1lQbg92/uXL9nOTd6oZ8/Ny72zFblrb8ovu7Y0v2mpFvv8ANv3JbytF9sBi8qfQyubIJlqEdeKsL7x27x3w/aZsQUhqLmGUDpJMDBy2tyrXy2tbQ2hGR5da6yn0nVunLA/CAbf9NlyrH9l0pqhpOdny5elYL6QBtbXrEV4w9Oo+cWeN1Mx6iY05ckwnpLYixsALA8LARV1c0iWxG+xjoBNl6iJ0mrbjNzYXXadiKBJdDIEu1mQOSOLPqTf1eEeHbLbw0DKDTTJiML86CFQG5GS9j0tL2Nt43xiOTnlKWnlimqriWCebmgXyAm+VwNct72I3ezq8iqk1Mu6NLnS20Nirqew8PAxyubhd1gvFVMboqhz5m3BJPfftXL9pduUr5EoIjy8rszBsp3LYWIOu88BHn2b2Tm1huDklg2Mwgm56lHyj6hFpt1sWlMnPUwyS81nl8FLbmW+4X0twuI6HhtGsiQiKLBEAsOsC5PeTfziy8BvVX1ZK2OnpG9G3327uPjmsg/JSuXSobN2oLeQN/XGMx/Z6dRtaaAVN8rr6LW9h7DHQtkcQxCezTqlZcmQ1+blZCJhHySST0Rbr39Qih5R9t5DSHkSgJxuLuD0EZT8kj0m4aaa+EDHOxW2oo6yq14jcQ8b7bvHLZ+An0PJeZktHNRbMqtYS92YA2uW7YXC+TG7OZ0whFZggAAZlUkB2O5QbbhG6wRr00k9cqWf9Cxjdt+Uj4LOmU8qVzjLLvMYtlCZgLAAA3IDA+MSHPcbBcjK+tmeY2O9BkF7qXYRcoKzeiQCMqAXB1B1PVFHR4WXquYJIszqTbWy31t4CNLyc438KoEY2DSy0pgOGXVd/5JWIqKlIxmdp0RIEy/5UwhR+5MicwSCk2plY6VshzANudvuqrabZU01LNnLNB5tbgMm83AA0PWRFlguyFVKkNKatzo+v3qzLfeqsX0U9Vu6IeVTGuYpZagAmZMW4vborqfWRGzlnQdwgJOFYS1E2pY5x2k7hutbd3rk1TQsJ7SUu7BygsNTbTdwjQ0PJ87C82YE/JUZj4k6eqPXsrIVq+tc6lHKjszMxP7sXO0+0K0VM89wWy2AUaFmY2Avw7+yGSdgXVU1sweIotuXiSFn6zk6IF5U656nWwPiu7yig2QwCqnT5k2XUCnNNNMopl51X0BbMQ4DA3+q0QVfLK02S0sSTKmNpmV8wC8bXAIbtjQckNbztPPNrWnW6/kLFEOa0krSQ1UdK50xHAZA9/YvDtvg7yis2ZOM15jEHo5QABcBRc6dkeLAdkZ1UMwtLl/Pa+v5q8e/QRdcqyFvgaAkc5OKEj8rKvvjcy5Ky0CqLKgAA4BVFgPKFiIaFJr5IqWMt/U6+7YAbbNixzcmKW0nvfryrby/rGF2twWoomGYKZbaLNW5BPUQfRbs8iY0+E8r3PVqyTJCypkzm1fMS+psrMLW1NtOF42e1GGrUUc6W4GqMQeplGZW8CBFBzmEYkRV1VTStFRmD3fZci2W2In4hdy/NygbZ2BNyN4RRa9uJ0jXjkYk21qJt+vKlvK0WvJjikqbQS0lsM0rMrrxBLM2a3Ub3vFhtN8PFmouYIAOZJgOZjf5LXy7uBtA6V2KwNkqnSNSah0bXBgBsP+238lyDaXZn4HUmUs3MAqtmtlPSubWBPD2x5Vaw3k9pj2bR1k56l2qUyTTlDLYqBYACwJOlhffxiqMyOkXIzXradrjE3GbmwuVOZkXOzL6zO5Pa8Z0zIvNlWuZv6H8cJwyTqW2iPh/K7HiAnDoU6KpPSMxsuQXN26I1JPdxil2p2hmSWSWUFmUFjdlz9YQg3Wx4741xioq0YI7T3tZmMsy1GfLwTpA3bu1jhC/PaeRocMTQbd9zdZCfjFXULkRGCEWsiNaw3XY6+uFoJ1RStmd0UW1lTJoJYdQRblT2xqjIJW2epA5tiSwB1IzdIkXzW0svbGa+M6KZLSRd5Si2aZzcsZyOLHVgb637YsG6+rHKJAWNYMO+wJ8e/wALqXFFpJlKkwNMGUlLCzvma7ZHzcBrY3jIs8aSopMPkWJmTKi+5UK2FvnZbdfXBSYtTTWMuYeZlcFEmUAeu8wZmXv9cMZLrheY2nCHEbcx/G8rPzJDKiuQQr5sp4HKbN64hzRtcRwtasLLktIRJQYSgswO76fNBsoPWbnjGFmAgkEWIJBHEEaEGKBuuummEw7eHDh6J5aK/Fm1k/40v2x6s0VmOziqIw3rMVh3i5EW0ZrqLcl9Cxwx9pGoccqJuuQzpizV65bNqbdY0Yd3bD6flYr3mKpaWoJAOWUP4iYp9p0M1mnnVybvoBe/GwhMjLTZ29fFotHPjxa21iLL6GkT1dVZSCrAMpG4gi4I8IwXLP8A2BP8ZfY0c7wjlHrKaSsmU65EvlDIGIBN7XPCPZjW1VRXUdpxU5WzjKgXVSRw7LwmxFrrrKm0XLFOH3Fgu0bP16zqWTMU3Dy0PjlFx4G48IgptmZCVkyrUHnZi5SS11A0vYcL5R5RwzZ3bqqolKSXBQm+R1zKCd5XUEeBj3TuVSuaakwsgyZiECEISVK3YXu1gTa53wjC6+SydoucOdgIse30XXdvpuXDakjeJenmIpuSnaRJ1GsgkCbIGUrxKX6DjrFjY9o7Ywzbe1VZJmypzJkcBSFlgaG537+AjHyp0ynmhkZpbqdGU2PeD1RTYuqWldUei39HMbyL3uOS+kMcw558oy5c95BO90ALZeKgnd3jWMRjfJbJlUUz4PnaaAWLM1zMAFythYdo0398Zak5Y61FAYSZh+cyEE9+RgPVCPyi1VWGSY4QfNljICOom5b1xIje1ZUtDVxPADgBe/f9yr7kRxTSopydxWao7xkf2JHTZVGqu7gdKZlzHryAhfUTHzpQY1NoappkggNZhqMwytY2t4Dyi+k8rOIMwGeXqR/dL9cU+Ik3Cqs0bLJM50drFezlIx4jEVddeYeWAO2V0yPpEx1vDMSl1MhJsshkmLfz3qe0agiOAYyGmhmOrFi57Sxu3t9UQbP7WVNESZEwgE3ZGGZG71PHtFjDdFiaLLqrdG442NYc2i3euzYVyZ0lPUiolh8yksilgUQm40Fr6X0udIm5QMYWTQzVBHOTkaVLXicwsx7gDv7o5xN5Z60iwWQp68jn1FrRRTsVnT2efUOXcjS+gCjUBQNFF+AiRE693Lmp9GzyzNfUG4HbfYtfsZybNMppVTLqptPMfMSEA3B2UahgdQAdb746tQyCktVZzMZQAXawZj8420jh2E8rFXTyklqsllQBVurA2HaGET1vLFWzBlQSpV9LqhZvDMSPVA+N7is6qhqp5DexF8u7ldXHKpUoKxAtiwlDPb845b+HtjFNU9nZDps5nOaYSztqzE3JPEkxDOIAJ6gY3a2wsvVUsAghbGc7DauibL8mNJUUUqZNEwO4ZsyuRoWOUW1G4DhGv2X2MkUGfmS55y2Yu1/RvawAAG8xyXB+Vesp5aSwJToihVDIQQFFgLqRHrqOWesYWVJKdoVmPhdrRg6OQrytRSVkrnC/VJ2X7cltuVzFll4e0u4zzmVVHGysGZu4WA8Yudi9pErKSW6kZ1AWavFXAsb9htcd8cKrq2dVZpk+YzzG3FuAG4ADQDsFo8mF4xOpZmeS7S3GhtxHUwOjDsMVqerbeul+h7U7WX622+7Pd6BfQW02zzViCX8ImSZZvnWWFvMHUWOoHZuPG8YHb7k+l0tHzlMrWli027FiQSLTT3bja2hHVFXL5Z60LYpIY/OKMPMBrRXYztfUVtPMM6abKR9zSyS9SN4Grcd5MJrHtWdHR1cLx1gGj19/FdxwL+yyP8KV+4scY25mBcSrNLl7KbncCibhbuhKLlSrQJctWlqoyILSwTYWUakngIjxJefmtNmks7m7HQXIAG4C24CGxhYc10aMoXQTOfLaxG7vCveRLFLTZ8gn0lExR2ocreph5R1VKRRMaZbpMqqT+ShYr++0fOkjEplFV87IOVgDluMws4sQQd/Hyi+l8rWIEgB5epA+9Lx8YUkRcbhc1do2SWYvjtY/32Xq5WcWMyt5sHoyRLW3DMekx9YHhHaJfojuHsj542hnl801rF2fMxtvJJJi3kcq9ezqueWovboyl3fpXgfGSABuWtbo58jIo47dUWPor/ZHaFJGM10qawUT5rBCTYZ1drKT2hjbtHbHRsWwiXUyWkzlzI1rjcQRqCDwIPGPnPHGZ5zzW1MxixNrdI79B2xeYNyn1tOoQOs1RoBNXMQOoMCG8yYb4ic2qKvRkjnB8Z62V/DeCt1inJFIWncU2fnr5lLte9v7vcAAevrtByMSytPUqwIIqCCDvBCLcGMu3K3Vzbr9zlX3FEN+67k2ilwnb6rpedEplJmzDMdnXOxY6XuT2QYHltiqNJVvpjHI4G5yz2cVvuWeoKS6R13rOLDvUKw9YEbfA8Zl1VOk6WQVcajirfKRu0HSOFY9tPUV0pBPcNkJZQEVddx3DqivwHaioo2LU8wrf0lIDI3ep08d8LUkttvSl0VIadjCRiF7cMzsXaKLkypJVUKhQ+ZWzqhb7mrb7gWvYHcCY9u2+NrTUc0kjPMVpcscSzC1+4A3PdHMn5Z60rYJIB+dkY+ovaM3X43Pqphm1Dl2tYX0CjfZVGgEAicT1lFNoueaZpqDkO2+QWw2H5OWnU0upSpm08ws4GQfJVsosQQeB4x1nDaZpcpUeY01lFjMawZj1m2kcNwTlSqqWUspFlMiXsGVr6kk6hhxJj2VfLJWupCLJlk/KVCzDuzEj1GE+N7ioq6KqmkOYLb5d27ddW3LBMT4TJAtnEs5rb7Fuhf/AFRz8tD59W8xi8xi7tqzMbkntiO8dLG4RZeuooOjwNiJvZEaDZQ/fP0P44z8X+yn97+h/HDf+lOrP+I+H8rvM6aFUs2gAuTqdPCMdWT6qdMd6SfLMoaAlkuDxButxr7tYvW2glic0gkJMFsomaK992Ug+rQxZS001C3O+w0vHzhkvzmNxgzc25Oy+y3d97rFUNfihzEqLKCTziKt7cBaxPsjJyqSdUOzS5TMWJJyKQoJNzbgBr1x12tqAiFirOB8lVzMe4cYq8SM6bLVqNxLZTqryyAQeBDDokd0WHL6NPX4SS1jW3yvsA77XWAnbKVKmzIo0G+bKHhqwiqqZRRirWuN9mVh4FSQYsdphUS5rJUTC5YBjq+Q31suYAadmkUpPh9UbDNeip8b2hziDfgD9ypUnFSCpKkagg2IPWCN0LUVTOxZzdm1J6z1ntjz54QvFWXTgF7qTNENTTrMFmFwDfeRrBmhC0OyrCopeHy1IIWxG43MTsbix474YWhC0CYavP8AFcr5vrMeiUgUZVFhDS8Jnhqg1QzMNlk3y+RIgfD5Zt0d2g1IiXPCFoaeAcEkmSqXyi14J0pWFmF4C0NzQKsC8/xXL6j5mPRLlqosoAhC8IWhphgCbOplY3YXMNl0iKbgWI74dnhC0CeAKUvHmnUqMbka9Y0h+aGloFWAHamJRoOF+/WJXsRY7jDM0Jmh2VBgCiNAnb5w6XTqu4a9e+HFobmhoETeClzQ17EWMRl4TNBZaYUw0a9vnAlOo4ecOzQXhqRE0bk8tEcxA28QQQKy0HIqMUy9Xrj2UWU3Rh0Wtpu1Go3R54UQEXUGNtrWVkmHywbhRcajU8InMyPFKq76Hf7YeZkZ2K59XZLUU6ObsLkacYiSkRTcLYjdqYUzIY0yHZUIwpJ6hhZtRviFKdFNwouIQzIaZkOyvVhTM998eR6ROq3jDi8JeHZXqwdqVJaruHjEZkrfdDoIqyerbssgaaCGPJB3w+C8FlRAIsVGtOo4RIRCQXh2SAA2BRGmXt84ckkDcIdBeBRgaM7JbwQl4IFV0t40GyZ++/ofxxnY0Gyf97+h/HEP2Llqz/iPh/K65X0Eye6LOky3kiY+YFrMMpJlzFsbEEWBXfCy6ysDgfBhzdze86WXtwCgBQB3xnqvYzES7lK45WZmAM2cpAJJAsNB1aaRENmsXTVaoN2GaT++scWEcQvFCOMtAxsPAHELeu32C6BOZshKjpWNgd17aA2PX2x5J+Hc/LTnsysACRLmOozaEi6kZhfrjENgmNAX5+/Zzi+9bQk6Vjl9/wBE0/vg1f8A9BZtowP0ysv3roPMZwOcVcwv1NlO66kiKHFsDLAK8pqywNjMeTLKnscKGjMFscHBj/lz74cK3Gx8gnvSQfYYYjI3jmtI6V8Zu2SPze2Y5q+oeT2mFndHubHm2fMqnit1AzC/WYyuI8ntWHYoqTBckFWVLgm/oG2Xuj3DaLGBe9Nf9Tu8miNtqcXG+mP+Xc+wxYa8bwu2F1ZG4u1jHd7r8lQzdkaxd9PM8AG9hjyzMCqV3084fq2+qNf9nOIjfQ/9qeIedt8RUXahNhqTzc4aeuK6/YuwVtUNrWeb8rBzKKau+XMHfLce6IGBG8Ed4IjffbLqra0fqneGmWJBykVA0egJJ3ffB6jLMO7+HqthW1A2xDzhc6M0dYhOc/8Abx0X7YWh53D27NLjtvmli0eF+USnPpYfLPeZZ9suGC76fVaNrZj/AKT5gsPmhC0bg7Z0Tf8ADVPcJfuWF+OaFt+FPbrCD3Wgu7gr6e8fqidzb7rCF4QtG6mYlhdhegnA8RZhb/XEXwrBz6VLUJ9P+eHiPAqxpEftP5D3WJLQmaNm0zBT8ipHi38xhnNYKfl1K+v3GHi7CrGkG/tv8v5WOzQhaNocIwci4qqgfok/+KImwTCuFZP/AGRP/jgxdh5KhpCL6X+UrHFoTNGv+xzDTur3H50lvqEK+x1DYEYkmu4c3c+IDXEPGO3kr+Iwb8Xld7LHZoQmNy/JtKAB+HyRm1AZQpI7i948kzYOUP8AiFLvt6XHq0Jg1jUN0nSnY70d7LIXhI2J5Ouqtoz+st7oRuTSbwqKU8fvtvdD1jVfxGm+v+fZY+CNWvJzPJss2lYncBPBJ8LQfazrN45k26pywY28U/iFN+4OaykEak8mtdwlqe6bL+uI25Oa8fg58HlH+KDG3iqFfTH/AGN5hZqCNA2wNcPwZ/AofY0QtsVWj8Gm+C39kPG3iqFXAdj28wqWCLVtk6wfgs/9k59giJtnaob6eeP1Uz6oeIKxPEdjhzCr7w4TDHobCJ43yZo/Vv8AVEbUMwb0cd6t9UO4VY2neEznIQtAZDD5J8jDSCIWSoEJbwkJeC8NO6WCEvBDRdLeEvBCQJXS3hIIdKlliAoJJ3AAk+QgSJTbwR6JNEWR33LLC5r9bGyqB1nXyMWWFbH1M91CyZiqWUF2RlVQ1ukb8LG8SXALF88bAS5wFlTKpJsNSeEaKm5P6uZLExFlshv0udlgC3pZrm4tbUHURLjWy8/DZwm3llUcNLdml3e2o+5E5u+wO6NHiFE1Zh82fRF7z5yPOkKT6QXJNQDjdir9oOu4Rm6TZZfOnrjZjonDC7LEcx3HZbL2NlzRhY29m7whIVxYkHeDYxosK2X+EULTUDc6J4TU2Tm+bLMd3AiNSQBcrvlmbE0OectizkabYukZ+dy8Ob4gb8/1Rmpcot6IJ0voCdOJ7o7NyYYYqUV2kc27MczMNZgGqML62ANvA9cZzOwtXBpSpEEBO29gtvBBBHzl+foggggQiCCCBCLQloWCBCILQQQISWgtCwQISWhjU6neoPgIkggQmiUBuAHgIdBBAhENKA7wIdBAhQtRod6Kf0RELYRJO+TLPfLT6o9kEO6oOcN6q5uzNK3pU0k/q0+qPO+xNEfwaV4Lb2ReQQ8R4qxPKNjjzKzzbAUJ/B18GmD2NETcnVCf7kjumTf5o00EPG7irFVOPndzKyU3kwojuSYvaJjH968ed+Sil4NOH6an+GNrBD1r+K0FdUD5zzWCfkhkcJ00eEs+6IjyPSvx7/QSOhQQ9c/irGkqofP/AB7LnLcjy/JqCO+UvuIiM8kLcKofsiPY8dKgg1z+KoaUqvq9B7Lm9PyYVMokyqsISCCQrrod40aIxyb1qm6VYudCc85Se/fHTIIeucn8TqN5HILmX2CYkqlVqVyneBNmLfhr0NdI80vYrFJbBkm9IaAie279IWjq0EGud2JjScvBvJc0+LsaAsGB6znlknvufZaEU44nDN38w3lrHTIINb2BL4gTtjZ5fyuZTcRxywHNnTiqSyfHU38olG0+MAa0gPbzb+5o6PaC0GsH0hI1zDthZy/K52u1GLcaEH9W4/ihybTYjfpYaGHYrA+ZvHQrQWhawfSEumR/tN9fdYNNoqo+nhJPXa27xWHPjDH/AIO571lfyxurQWhYxw/lT0tm6Mc3e6wqVqH08GmDulSG9toefgp34RO/ysn3NG3tBaDH2I6ZwBH/AKd7rFSsOo3YD4rmrfi0hVA7znsIrdvNkZMmSJsqRKSWhvOtmWaRcZVltZgtzcEkeMdHhs6SGUqwBBFiCAQQd4IO8QB5Buqjr5GSB4JsN1zmuV7L4FRYkr2p2kGWuW6zswuT0WIPSZrX3i2kOTk0qKOZLqJLieZUxG5tVKsyg9K12sTbhHUJNMqDKgCjgFAA8hEsPWndsW7tLTB7sB6p+UnF6nPNVmI4HLnqgYFckxJoy5QSyXyg6HTWMXyh7dz6eaZEgZOipaaVJN2ubJcW3cdeO60dHjPbcYSKijmJzbTGHSQJlzBxuYZiLjU3G8gmEwi+a56KZjZm64Ym9u6+9c0w3Clr5CziJkybJmBaoKxabNlTCSsxc1+kNRbqWNXRIafDZ/xbzkxudLDPJZXAayMEBAzsuXf2HSMxyayamTXA8zN5tgZc05GAXiCSRpZgPXHXqKgSUCJa5QWZyLk9Jjdjr1nWNZXYTZfU0nUaqTV/qbcOA3doPjs7DZcGqtjaxJLz5klkRdWLlQ2ptfKTc6mNTyV1tRLYoZUxqaafTynIkzcCD802ym3ZGh5XJrCiVFBPOTVBsCTZVd+H5vqhnJNhrpSmYZjFZhNpRBCoVJGYE8WHVpuinPxR3K3mrTPQOfKBmbAZ/wBvtPBWOG7BpKrWq85zNmtLVQiLm0tYbxa2nXrGqAhYI5S4navNSzPlILze2XgEQQQQlkiCCCBCIIIIEIggggQiCCCBCIIIIEIggggQiCCCBCIIIIEIggggQiCCCBCIIIIEIggggQiCCCBCIIIIEIggggQiCCCBCIIIIEIggggQiCCCBCIIIIEIggggQiCCCBCIIIIEIhje6CCBCR9w74esEECQXjrvTlfnn/bmRPT7h3CCCKOwLQ/pH94qaCCCJU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751" y="4370812"/>
            <a:ext cx="748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2. METODOLOGÍA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8" name="Imagen 5" descr="iconoindice-2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22801" r="6236" b="63150"/>
          <a:stretch/>
        </p:blipFill>
        <p:spPr bwMode="auto">
          <a:xfrm>
            <a:off x="3479456" y="1401281"/>
            <a:ext cx="2768402" cy="2731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5563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071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24700" y="408025"/>
            <a:ext cx="8229600" cy="526774"/>
          </a:xfrm>
        </p:spPr>
        <p:txBody>
          <a:bodyPr/>
          <a:lstStyle/>
          <a:p>
            <a:r>
              <a:rPr lang="es-EC" sz="3700" dirty="0">
                <a:latin typeface="+mn-lt"/>
              </a:rPr>
              <a:t>¿</a:t>
            </a:r>
            <a:r>
              <a:rPr lang="es-EC" sz="3700" dirty="0" smtClean="0">
                <a:latin typeface="+mn-lt"/>
              </a:rPr>
              <a:t>CÓMO SE ELABORA EL PNC?</a:t>
            </a:r>
            <a:endParaRPr lang="es-ES" sz="3700" dirty="0">
              <a:latin typeface="+mn-lt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263099679"/>
              </p:ext>
            </p:extLst>
          </p:nvPr>
        </p:nvGraphicFramePr>
        <p:xfrm>
          <a:off x="750348" y="1092530"/>
          <a:ext cx="7798339" cy="5383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165982" y="1817797"/>
            <a:ext cx="1964545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i="1" dirty="0" smtClean="0"/>
              <a:t>Áreas y especialidades académicas SETEC y sectores priorizados en la Agenda para la Transformación Productiva</a:t>
            </a:r>
            <a:endParaRPr lang="es-ES" sz="1200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643042" y="5411479"/>
            <a:ext cx="117872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i="1" dirty="0" smtClean="0"/>
              <a:t>Información de Fuente Primaria y Secundaria</a:t>
            </a:r>
            <a:endParaRPr lang="es-ES" sz="1200" i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704528" y="2002462"/>
            <a:ext cx="13573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i="1" dirty="0" smtClean="0"/>
              <a:t>Apoyo Dirección de Comunicación Social</a:t>
            </a:r>
            <a:endParaRPr lang="es-ES" sz="1200" i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5691077" y="3573710"/>
            <a:ext cx="593052" cy="424965"/>
            <a:chOff x="4608114" y="2581279"/>
            <a:chExt cx="593052" cy="424965"/>
          </a:xfrm>
        </p:grpSpPr>
        <p:sp>
          <p:nvSpPr>
            <p:cNvPr id="16" name="15 Flecha derecha"/>
            <p:cNvSpPr/>
            <p:nvPr/>
          </p:nvSpPr>
          <p:spPr>
            <a:xfrm>
              <a:off x="4608114" y="2581279"/>
              <a:ext cx="593052" cy="42496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echa derecha 4"/>
            <p:cNvSpPr/>
            <p:nvPr/>
          </p:nvSpPr>
          <p:spPr>
            <a:xfrm>
              <a:off x="4608114" y="2666272"/>
              <a:ext cx="465563" cy="254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kern="120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6284129" y="3074487"/>
            <a:ext cx="2198120" cy="1421469"/>
            <a:chOff x="5231431" y="1934713"/>
            <a:chExt cx="2198120" cy="1562374"/>
          </a:xfrm>
        </p:grpSpPr>
        <p:sp>
          <p:nvSpPr>
            <p:cNvPr id="14" name="13 Elipse"/>
            <p:cNvSpPr/>
            <p:nvPr/>
          </p:nvSpPr>
          <p:spPr>
            <a:xfrm>
              <a:off x="5231431" y="1934713"/>
              <a:ext cx="2198120" cy="156237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6"/>
            <p:cNvSpPr/>
            <p:nvPr/>
          </p:nvSpPr>
          <p:spPr>
            <a:xfrm>
              <a:off x="5553338" y="2163517"/>
              <a:ext cx="1554306" cy="1104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/>
                <a:t>Esquematización y diagramación del documento</a:t>
              </a:r>
              <a:endParaRPr lang="es-ES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6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" descr="water-s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72608" cy="4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04" y="6410821"/>
            <a:ext cx="1208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6313189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1575" y="419900"/>
            <a:ext cx="8229600" cy="526774"/>
          </a:xfrm>
        </p:spPr>
        <p:txBody>
          <a:bodyPr/>
          <a:lstStyle/>
          <a:p>
            <a:r>
              <a:rPr lang="es-EC" sz="3800" dirty="0" smtClean="0">
                <a:latin typeface="+mn-lt"/>
              </a:rPr>
              <a:t>PASOS PARA ELABORAR PNC</a:t>
            </a:r>
            <a:endParaRPr lang="es-ES" sz="3800" dirty="0">
              <a:latin typeface="+mn-lt"/>
            </a:endParaRPr>
          </a:p>
        </p:txBody>
      </p:sp>
      <p:sp>
        <p:nvSpPr>
          <p:cNvPr id="9" name="8 Flecha izquierda, derecha y arriba"/>
          <p:cNvSpPr/>
          <p:nvPr/>
        </p:nvSpPr>
        <p:spPr>
          <a:xfrm rot="10800000">
            <a:off x="2746648" y="1554524"/>
            <a:ext cx="3024336" cy="1224136"/>
          </a:xfrm>
          <a:prstGeom prst="leftRight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3466728" y="2850668"/>
            <a:ext cx="1656184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7030A0"/>
                </a:solidFill>
              </a:rPr>
              <a:t>ESTADO</a:t>
            </a:r>
            <a:endParaRPr lang="es-EC" b="1" dirty="0">
              <a:solidFill>
                <a:srgbClr val="7030A0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42392" y="1554524"/>
            <a:ext cx="2304256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PASOS</a:t>
            </a:r>
            <a:endParaRPr lang="es-EC" dirty="0"/>
          </a:p>
        </p:txBody>
      </p:sp>
      <p:sp>
        <p:nvSpPr>
          <p:cNvPr id="12" name="11 Elipse"/>
          <p:cNvSpPr/>
          <p:nvPr/>
        </p:nvSpPr>
        <p:spPr>
          <a:xfrm>
            <a:off x="5770984" y="1554524"/>
            <a:ext cx="2520280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INVOLUCRADOS </a:t>
            </a:r>
            <a:endParaRPr lang="es-EC" dirty="0"/>
          </a:p>
        </p:txBody>
      </p:sp>
      <p:cxnSp>
        <p:nvCxnSpPr>
          <p:cNvPr id="13" name="12 Conector recto de flecha"/>
          <p:cNvCxnSpPr>
            <a:stCxn id="11" idx="4"/>
          </p:cNvCxnSpPr>
          <p:nvPr/>
        </p:nvCxnSpPr>
        <p:spPr>
          <a:xfrm>
            <a:off x="1594520" y="24906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4330824" y="35707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7139136" y="25073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3178696" y="3930788"/>
            <a:ext cx="2304256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tx2">
                    <a:lumMod val="50000"/>
                  </a:schemeClr>
                </a:solidFill>
              </a:rPr>
              <a:t>Revisión de informe estadístico.</a:t>
            </a:r>
          </a:p>
          <a:p>
            <a:pPr>
              <a:buFont typeface="Arial" pitchFamily="34" charset="0"/>
              <a:buChar char="•"/>
            </a:pPr>
            <a:endParaRPr lang="es-EC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tx2">
                    <a:lumMod val="50000"/>
                  </a:schemeClr>
                </a:solidFill>
              </a:rPr>
              <a:t>Análisis de los grupos de atención prioritaria.</a:t>
            </a:r>
            <a:endParaRPr lang="es-EC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42392" y="2867436"/>
            <a:ext cx="2520280" cy="1855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accent3">
                    <a:lumMod val="50000"/>
                  </a:schemeClr>
                </a:solidFill>
              </a:rPr>
              <a:t>Actualización de información estadística.</a:t>
            </a:r>
          </a:p>
          <a:p>
            <a:pPr>
              <a:buFont typeface="Arial" pitchFamily="34" charset="0"/>
              <a:buChar char="•"/>
            </a:pPr>
            <a:endParaRPr lang="es-EC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accent3">
                    <a:lumMod val="50000"/>
                  </a:schemeClr>
                </a:solidFill>
              </a:rPr>
              <a:t>Recopilación de información primaria y secundaria.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734980" y="2867435"/>
            <a:ext cx="2808312" cy="34457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700" dirty="0" smtClean="0">
                <a:solidFill>
                  <a:schemeClr val="accent2">
                    <a:lumMod val="50000"/>
                  </a:schemeClr>
                </a:solidFill>
              </a:rPr>
              <a:t>Coordinación General de Aprendizaje Para el Trabajo.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7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700" dirty="0" smtClean="0">
                <a:solidFill>
                  <a:schemeClr val="accent2">
                    <a:lumMod val="50000"/>
                  </a:schemeClr>
                </a:solidFill>
              </a:rPr>
              <a:t>Coordinación General de Gestión del Conocimiento Para el Servicio Público.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700" dirty="0" smtClean="0">
                <a:solidFill>
                  <a:schemeClr val="accent2">
                    <a:lumMod val="50000"/>
                  </a:schemeClr>
                </a:solidFill>
              </a:rPr>
              <a:t>Dirección de Planificación.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7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700" dirty="0" smtClean="0">
                <a:solidFill>
                  <a:schemeClr val="accent2">
                    <a:lumMod val="50000"/>
                  </a:schemeClr>
                </a:solidFill>
              </a:rPr>
              <a:t>Dirección Financiera.</a:t>
            </a:r>
            <a:endParaRPr lang="es-EC" sz="17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7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Proceso_acreditacion_OAE_06062013_presen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Proceso_acreditacion_OAE_06062013_presentacion.pot</Template>
  <TotalTime>5676</TotalTime>
  <Words>1433</Words>
  <Application>Microsoft Office PowerPoint</Application>
  <PresentationFormat>Presentación en pantalla (4:3)</PresentationFormat>
  <Paragraphs>311</Paragraphs>
  <Slides>31</Slides>
  <Notes>0</Notes>
  <HiddenSlides>12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Proceso_acreditacion_OAE_06062013_presentacion</vt:lpstr>
      <vt:lpstr>Presentación de PowerPoint</vt:lpstr>
      <vt:lpstr>Presentación de PowerPoint</vt:lpstr>
      <vt:lpstr>Presentación de PowerPoint</vt:lpstr>
      <vt:lpstr>Presentación de PowerPoint</vt:lpstr>
      <vt:lpstr>OBJETIVOS ESPECÍFICOS</vt:lpstr>
      <vt:lpstr>OBJETIVOS ESTRATÉGICOS</vt:lpstr>
      <vt:lpstr>Presentación de PowerPoint</vt:lpstr>
      <vt:lpstr>¿CÓMO SE ELABORA EL PNC?</vt:lpstr>
      <vt:lpstr>PASOS PARA ELABORAR PNC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 Zurita</dc:creator>
  <cp:lastModifiedBy>SERVICIOS</cp:lastModifiedBy>
  <cp:revision>438</cp:revision>
  <dcterms:created xsi:type="dcterms:W3CDTF">2013-05-23T21:25:07Z</dcterms:created>
  <dcterms:modified xsi:type="dcterms:W3CDTF">2014-10-08T16:24:57Z</dcterms:modified>
</cp:coreProperties>
</file>